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69"/>
  </p:notesMasterIdLst>
  <p:sldIdLst>
    <p:sldId id="297" r:id="rId5"/>
    <p:sldId id="295" r:id="rId6"/>
    <p:sldId id="287" r:id="rId7"/>
    <p:sldId id="256" r:id="rId8"/>
    <p:sldId id="288" r:id="rId9"/>
    <p:sldId id="299" r:id="rId10"/>
    <p:sldId id="300" r:id="rId11"/>
    <p:sldId id="301" r:id="rId12"/>
    <p:sldId id="258" r:id="rId13"/>
    <p:sldId id="337" r:id="rId14"/>
    <p:sldId id="298" r:id="rId15"/>
    <p:sldId id="303" r:id="rId16"/>
    <p:sldId id="302" r:id="rId17"/>
    <p:sldId id="263" r:id="rId18"/>
    <p:sldId id="262" r:id="rId19"/>
    <p:sldId id="296" r:id="rId20"/>
    <p:sldId id="339" r:id="rId21"/>
    <p:sldId id="340" r:id="rId22"/>
    <p:sldId id="257" r:id="rId23"/>
    <p:sldId id="266" r:id="rId24"/>
    <p:sldId id="341" r:id="rId25"/>
    <p:sldId id="260" r:id="rId26"/>
    <p:sldId id="325" r:id="rId27"/>
    <p:sldId id="338" r:id="rId28"/>
    <p:sldId id="261" r:id="rId29"/>
    <p:sldId id="264" r:id="rId30"/>
    <p:sldId id="304" r:id="rId31"/>
    <p:sldId id="345" r:id="rId32"/>
    <p:sldId id="326" r:id="rId33"/>
    <p:sldId id="329" r:id="rId34"/>
    <p:sldId id="328" r:id="rId35"/>
    <p:sldId id="327" r:id="rId36"/>
    <p:sldId id="269" r:id="rId37"/>
    <p:sldId id="310" r:id="rId38"/>
    <p:sldId id="271" r:id="rId39"/>
    <p:sldId id="330" r:id="rId40"/>
    <p:sldId id="331" r:id="rId41"/>
    <p:sldId id="332" r:id="rId42"/>
    <p:sldId id="342" r:id="rId43"/>
    <p:sldId id="311" r:id="rId44"/>
    <p:sldId id="343" r:id="rId45"/>
    <p:sldId id="270" r:id="rId46"/>
    <p:sldId id="313" r:id="rId47"/>
    <p:sldId id="312" r:id="rId48"/>
    <p:sldId id="273" r:id="rId49"/>
    <p:sldId id="274" r:id="rId50"/>
    <p:sldId id="315" r:id="rId51"/>
    <p:sldId id="324" r:id="rId52"/>
    <p:sldId id="276" r:id="rId53"/>
    <p:sldId id="275" r:id="rId54"/>
    <p:sldId id="335" r:id="rId55"/>
    <p:sldId id="317" r:id="rId56"/>
    <p:sldId id="319" r:id="rId57"/>
    <p:sldId id="318" r:id="rId58"/>
    <p:sldId id="321" r:id="rId59"/>
    <p:sldId id="322" r:id="rId60"/>
    <p:sldId id="323" r:id="rId61"/>
    <p:sldId id="344" r:id="rId62"/>
    <p:sldId id="347" r:id="rId63"/>
    <p:sldId id="346" r:id="rId64"/>
    <p:sldId id="279" r:id="rId65"/>
    <p:sldId id="280" r:id="rId66"/>
    <p:sldId id="336" r:id="rId67"/>
    <p:sldId id="278"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News Cycle" panose="020B0604020202020204" charset="2"/>
      <p:regular r:id="rId74"/>
      <p:bold r:id="rId75"/>
    </p:embeddedFont>
    <p:embeddedFont>
      <p:font typeface="Oswald" panose="00000500000000000000" pitchFamily="2" charset="0"/>
      <p:regular r:id="rId76"/>
      <p:bold r:id="rId77"/>
    </p:embeddedFont>
    <p:embeddedFont>
      <p:font typeface="Roboto Condensed Light" panose="02000000000000000000" pitchFamily="2" charset="0"/>
      <p:regular r:id="rId78"/>
      <p:italic r:id="rId79"/>
    </p:embeddedFont>
    <p:embeddedFont>
      <p:font typeface="Tahoma" panose="020B0604030504040204" pitchFamily="3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PA1A0299" initials="1" lastIdx="1" clrIdx="0">
    <p:extLst>
      <p:ext uri="{19B8F6BF-5375-455C-9EA6-DF929625EA0E}">
        <p15:presenceInfo xmlns:p15="http://schemas.microsoft.com/office/powerpoint/2012/main" userId="S::17PA1A0299@vishnu.ac.in::77af59a2-0eff-435b-85d7-c7a7b9a45c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0" autoAdjust="0"/>
  </p:normalViewPr>
  <p:slideViewPr>
    <p:cSldViewPr snapToGrid="0">
      <p:cViewPr varScale="1">
        <p:scale>
          <a:sx n="113" d="100"/>
          <a:sy n="113" d="100"/>
        </p:scale>
        <p:origin x="614" y="8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06EBCC-E174-674C-B417-A7E3AD93E0A1}" type="slidenum">
              <a:rPr lang="en-US" smtClean="0"/>
              <a:t>21</a:t>
            </a:fld>
            <a:endParaRPr lang="en-US"/>
          </a:p>
        </p:txBody>
      </p:sp>
    </p:spTree>
    <p:extLst>
      <p:ext uri="{BB962C8B-B14F-4D97-AF65-F5344CB8AC3E}">
        <p14:creationId xmlns:p14="http://schemas.microsoft.com/office/powerpoint/2010/main" val="870859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41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151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609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398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80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90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291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735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646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621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668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468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5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219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6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16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97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4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217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989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337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269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117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594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184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205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9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31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46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125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729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a41051d55_1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a41051d55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27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A672-815D-98B0-1CEC-C35BF57BDB4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6AE5B5F-CBC7-6D3D-FEC9-A98E74D2B7C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182BA67-C119-0253-3E9A-9F4ADB3F714F}"/>
              </a:ext>
            </a:extLst>
          </p:cNvPr>
          <p:cNvSpPr>
            <a:spLocks noGrp="1"/>
          </p:cNvSpPr>
          <p:nvPr>
            <p:ph type="dt" sz="half" idx="10"/>
          </p:nvPr>
        </p:nvSpPr>
        <p:spPr/>
        <p:txBody>
          <a:bodyPr/>
          <a:lstStyle/>
          <a:p>
            <a:fld id="{D99FD57E-A823-6A44-A9EB-10007C4D9231}" type="datetimeFigureOut">
              <a:rPr lang="en-US" smtClean="0"/>
              <a:t>5/3/2023</a:t>
            </a:fld>
            <a:endParaRPr lang="en-US"/>
          </a:p>
        </p:txBody>
      </p:sp>
      <p:sp>
        <p:nvSpPr>
          <p:cNvPr id="5" name="Footer Placeholder 4">
            <a:extLst>
              <a:ext uri="{FF2B5EF4-FFF2-40B4-BE49-F238E27FC236}">
                <a16:creationId xmlns:a16="http://schemas.microsoft.com/office/drawing/2014/main" id="{63866493-F76C-7E5F-A276-EB862DE4B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D7AE3-E71C-BEC9-EADA-A39A566E4C69}"/>
              </a:ext>
            </a:extLst>
          </p:cNvPr>
          <p:cNvSpPr>
            <a:spLocks noGrp="1"/>
          </p:cNvSpPr>
          <p:nvPr>
            <p:ph type="sldNum" sz="quarter" idx="12"/>
          </p:nvPr>
        </p:nvSpPr>
        <p:spPr/>
        <p:txBody>
          <a:bodyPr/>
          <a:lstStyle/>
          <a:p>
            <a:fld id="{D2F75B10-DAC9-F84B-992A-F07D2903E73A}" type="slidenum">
              <a:rPr lang="en-US" smtClean="0"/>
              <a:t>‹#›</a:t>
            </a:fld>
            <a:endParaRPr lang="en-US"/>
          </a:p>
        </p:txBody>
      </p:sp>
    </p:spTree>
    <p:extLst>
      <p:ext uri="{BB962C8B-B14F-4D97-AF65-F5344CB8AC3E}">
        <p14:creationId xmlns:p14="http://schemas.microsoft.com/office/powerpoint/2010/main" val="223108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0"/>
        <p:cNvGrpSpPr/>
        <p:nvPr/>
      </p:nvGrpSpPr>
      <p:grpSpPr>
        <a:xfrm>
          <a:off x="0" y="0"/>
          <a:ext cx="0" cy="0"/>
          <a:chOff x="0" y="0"/>
          <a:chExt cx="0" cy="0"/>
        </a:xfrm>
      </p:grpSpPr>
      <p:sp>
        <p:nvSpPr>
          <p:cNvPr id="31" name="Google Shape;31;p4"/>
          <p:cNvSpPr/>
          <p:nvPr/>
        </p:nvSpPr>
        <p:spPr>
          <a:xfrm>
            <a:off x="228589" y="1362238"/>
            <a:ext cx="624618" cy="756540"/>
          </a:xfrm>
          <a:custGeom>
            <a:avLst/>
            <a:gdLst/>
            <a:ahLst/>
            <a:cxnLst/>
            <a:rect l="l" t="t" r="r" b="b"/>
            <a:pathLst>
              <a:path w="21600" h="21600" extrusionOk="0">
                <a:moveTo>
                  <a:pt x="21600" y="0"/>
                </a:moveTo>
                <a:lnTo>
                  <a:pt x="0" y="3233"/>
                </a:lnTo>
                <a:lnTo>
                  <a:pt x="0" y="21600"/>
                </a:lnTo>
                <a:lnTo>
                  <a:pt x="21600" y="18367"/>
                </a:lnTo>
                <a:lnTo>
                  <a:pt x="21600" y="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 name="Google Shape;32;p4"/>
          <p:cNvSpPr/>
          <p:nvPr/>
        </p:nvSpPr>
        <p:spPr>
          <a:xfrm>
            <a:off x="228589" y="876"/>
            <a:ext cx="624618" cy="1372356"/>
          </a:xfrm>
          <a:custGeom>
            <a:avLst/>
            <a:gdLst/>
            <a:ahLst/>
            <a:cxnLst/>
            <a:rect l="l" t="t" r="r" b="b"/>
            <a:pathLst>
              <a:path w="21600" h="21600" extrusionOk="0">
                <a:moveTo>
                  <a:pt x="21600" y="0"/>
                </a:moveTo>
                <a:lnTo>
                  <a:pt x="0" y="0"/>
                </a:lnTo>
                <a:lnTo>
                  <a:pt x="0" y="21600"/>
                </a:lnTo>
                <a:lnTo>
                  <a:pt x="21600" y="19818"/>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accent3"/>
              </a:solidFill>
              <a:latin typeface="Calibri"/>
              <a:ea typeface="Calibri"/>
              <a:cs typeface="Calibri"/>
              <a:sym typeface="Calibri"/>
            </a:endParaRPr>
          </a:p>
        </p:txBody>
      </p:sp>
      <p:sp>
        <p:nvSpPr>
          <p:cNvPr id="33" name="Google Shape;33;p4"/>
          <p:cNvSpPr/>
          <p:nvPr/>
        </p:nvSpPr>
        <p:spPr>
          <a:xfrm>
            <a:off x="8520705" y="4146351"/>
            <a:ext cx="394686" cy="998028"/>
          </a:xfrm>
          <a:custGeom>
            <a:avLst/>
            <a:gdLst/>
            <a:ahLst/>
            <a:cxnLst/>
            <a:rect l="l" t="t" r="r" b="b"/>
            <a:pathLst>
              <a:path w="21600" h="21600" extrusionOk="0">
                <a:moveTo>
                  <a:pt x="0" y="21600"/>
                </a:moveTo>
                <a:lnTo>
                  <a:pt x="21600" y="21600"/>
                </a:lnTo>
                <a:lnTo>
                  <a:pt x="21600" y="0"/>
                </a:lnTo>
                <a:lnTo>
                  <a:pt x="0" y="154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 name="Google Shape;34;p4"/>
          <p:cNvSpPr txBox="1">
            <a:spLocks noGrp="1"/>
          </p:cNvSpPr>
          <p:nvPr>
            <p:ph type="body" idx="1"/>
          </p:nvPr>
        </p:nvSpPr>
        <p:spPr>
          <a:xfrm>
            <a:off x="1030663" y="1529125"/>
            <a:ext cx="4879500" cy="2959800"/>
          </a:xfrm>
          <a:prstGeom prst="rect">
            <a:avLst/>
          </a:prstGeom>
        </p:spPr>
        <p:txBody>
          <a:bodyPr spcFirstLastPara="1" wrap="square" lIns="0" tIns="0" rIns="0" bIns="0" anchor="t" anchorCtr="0">
            <a:noAutofit/>
          </a:bodyPr>
          <a:lstStyle>
            <a:lvl1pPr marL="457200" lvl="0" indent="-431800" rtl="0">
              <a:spcBef>
                <a:spcPts val="0"/>
              </a:spcBef>
              <a:spcAft>
                <a:spcPts val="0"/>
              </a:spcAft>
              <a:buClr>
                <a:schemeClr val="lt1"/>
              </a:buClr>
              <a:buSzPts val="3200"/>
              <a:buChar char="▸"/>
              <a:defRPr sz="3200">
                <a:solidFill>
                  <a:schemeClr val="lt1"/>
                </a:solidFill>
              </a:defRPr>
            </a:lvl1pPr>
            <a:lvl2pPr marL="914400" lvl="1" indent="-431800" rtl="0">
              <a:spcBef>
                <a:spcPts val="800"/>
              </a:spcBef>
              <a:spcAft>
                <a:spcPts val="0"/>
              </a:spcAft>
              <a:buClr>
                <a:schemeClr val="lt1"/>
              </a:buClr>
              <a:buSzPts val="3200"/>
              <a:buChar char="▹"/>
              <a:defRPr sz="3200">
                <a:solidFill>
                  <a:schemeClr val="lt1"/>
                </a:solidFill>
              </a:defRPr>
            </a:lvl2pPr>
            <a:lvl3pPr marL="1371600" lvl="2" indent="-431800" rtl="0">
              <a:spcBef>
                <a:spcPts val="800"/>
              </a:spcBef>
              <a:spcAft>
                <a:spcPts val="0"/>
              </a:spcAft>
              <a:buClr>
                <a:schemeClr val="lt1"/>
              </a:buClr>
              <a:buSzPts val="3200"/>
              <a:buChar char="■"/>
              <a:defRPr sz="3200">
                <a:solidFill>
                  <a:schemeClr val="lt1"/>
                </a:solidFill>
              </a:defRPr>
            </a:lvl3pPr>
            <a:lvl4pPr marL="1828800" lvl="3" indent="-431800" rtl="0">
              <a:spcBef>
                <a:spcPts val="800"/>
              </a:spcBef>
              <a:spcAft>
                <a:spcPts val="0"/>
              </a:spcAft>
              <a:buClr>
                <a:schemeClr val="lt1"/>
              </a:buClr>
              <a:buSzPts val="3200"/>
              <a:buChar char="●"/>
              <a:defRPr sz="3200">
                <a:solidFill>
                  <a:schemeClr val="lt1"/>
                </a:solidFill>
              </a:defRPr>
            </a:lvl4pPr>
            <a:lvl5pPr marL="2286000" lvl="4" indent="-431800" rtl="0">
              <a:spcBef>
                <a:spcPts val="800"/>
              </a:spcBef>
              <a:spcAft>
                <a:spcPts val="0"/>
              </a:spcAft>
              <a:buClr>
                <a:schemeClr val="lt1"/>
              </a:buClr>
              <a:buSzPts val="3200"/>
              <a:buChar char="○"/>
              <a:defRPr sz="3200">
                <a:solidFill>
                  <a:schemeClr val="lt1"/>
                </a:solidFill>
              </a:defRPr>
            </a:lvl5pPr>
            <a:lvl6pPr marL="2743200" lvl="5" indent="-431800" rtl="0">
              <a:spcBef>
                <a:spcPts val="800"/>
              </a:spcBef>
              <a:spcAft>
                <a:spcPts val="0"/>
              </a:spcAft>
              <a:buClr>
                <a:schemeClr val="lt1"/>
              </a:buClr>
              <a:buSzPts val="3200"/>
              <a:buChar char="■"/>
              <a:defRPr sz="3200">
                <a:solidFill>
                  <a:schemeClr val="lt1"/>
                </a:solidFill>
              </a:defRPr>
            </a:lvl6pPr>
            <a:lvl7pPr marL="3200400" lvl="6" indent="-431800" rtl="0">
              <a:spcBef>
                <a:spcPts val="800"/>
              </a:spcBef>
              <a:spcAft>
                <a:spcPts val="0"/>
              </a:spcAft>
              <a:buClr>
                <a:schemeClr val="lt1"/>
              </a:buClr>
              <a:buSzPts val="3200"/>
              <a:buChar char="●"/>
              <a:defRPr sz="3200">
                <a:solidFill>
                  <a:schemeClr val="lt1"/>
                </a:solidFill>
              </a:defRPr>
            </a:lvl7pPr>
            <a:lvl8pPr marL="3657600" lvl="7" indent="-431800" rtl="0">
              <a:spcBef>
                <a:spcPts val="800"/>
              </a:spcBef>
              <a:spcAft>
                <a:spcPts val="0"/>
              </a:spcAft>
              <a:buClr>
                <a:schemeClr val="lt1"/>
              </a:buClr>
              <a:buSzPts val="3200"/>
              <a:buChar char="○"/>
              <a:defRPr sz="3200">
                <a:solidFill>
                  <a:schemeClr val="lt1"/>
                </a:solidFill>
              </a:defRPr>
            </a:lvl8pPr>
            <a:lvl9pPr marL="4114800" lvl="8" indent="-431800" rtl="0">
              <a:spcBef>
                <a:spcPts val="800"/>
              </a:spcBef>
              <a:spcAft>
                <a:spcPts val="800"/>
              </a:spcAft>
              <a:buClr>
                <a:schemeClr val="lt1"/>
              </a:buClr>
              <a:buSzPts val="3200"/>
              <a:buChar char="■"/>
              <a:defRPr sz="3200">
                <a:solidFill>
                  <a:schemeClr val="lt1"/>
                </a:solidFill>
              </a:defRPr>
            </a:lvl9pPr>
          </a:lstStyle>
          <a:p>
            <a:endParaRPr/>
          </a:p>
        </p:txBody>
      </p:sp>
      <p:sp>
        <p:nvSpPr>
          <p:cNvPr id="35" name="Google Shape;35;p4"/>
          <p:cNvSpPr txBox="1"/>
          <p:nvPr/>
        </p:nvSpPr>
        <p:spPr>
          <a:xfrm>
            <a:off x="346977" y="1296229"/>
            <a:ext cx="582000" cy="669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400">
                <a:solidFill>
                  <a:schemeClr val="lt1"/>
                </a:solidFill>
                <a:latin typeface="News Cycle"/>
                <a:ea typeface="News Cycle"/>
                <a:cs typeface="News Cycle"/>
                <a:sym typeface="News Cycle"/>
              </a:rPr>
              <a:t>“</a:t>
            </a:r>
            <a:endParaRPr sz="10400">
              <a:solidFill>
                <a:schemeClr val="lt1"/>
              </a:solidFill>
              <a:latin typeface="News Cycle"/>
              <a:ea typeface="News Cycle"/>
              <a:cs typeface="News Cycle"/>
              <a:sym typeface="News Cycle"/>
            </a:endParaRPr>
          </a:p>
        </p:txBody>
      </p:sp>
      <p:sp>
        <p:nvSpPr>
          <p:cNvPr id="36" name="Google Shape;36;p4"/>
          <p:cNvSpPr txBox="1">
            <a:spLocks noGrp="1"/>
          </p:cNvSpPr>
          <p:nvPr>
            <p:ph type="sldNum" idx="12"/>
          </p:nvPr>
        </p:nvSpPr>
        <p:spPr>
          <a:xfrm>
            <a:off x="8520650" y="4688650"/>
            <a:ext cx="394800" cy="45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
        <p:nvSpPr>
          <p:cNvPr id="37" name="Google Shape;37;p4"/>
          <p:cNvSpPr/>
          <p:nvPr/>
        </p:nvSpPr>
        <p:spPr>
          <a:xfrm>
            <a:off x="7497540" y="3233808"/>
            <a:ext cx="920376" cy="1487592"/>
          </a:xfrm>
          <a:custGeom>
            <a:avLst/>
            <a:gdLst/>
            <a:ahLst/>
            <a:cxnLst/>
            <a:rect l="l" t="t" r="r" b="b"/>
            <a:pathLst>
              <a:path w="21600" h="21600" extrusionOk="0">
                <a:moveTo>
                  <a:pt x="21600" y="0"/>
                </a:moveTo>
                <a:lnTo>
                  <a:pt x="0" y="2423"/>
                </a:lnTo>
                <a:lnTo>
                  <a:pt x="0" y="21600"/>
                </a:lnTo>
                <a:lnTo>
                  <a:pt x="21600" y="19177"/>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 name="Google Shape;38;p4"/>
          <p:cNvSpPr/>
          <p:nvPr/>
        </p:nvSpPr>
        <p:spPr>
          <a:xfrm>
            <a:off x="6103018" y="876"/>
            <a:ext cx="1291734" cy="2498796"/>
          </a:xfrm>
          <a:custGeom>
            <a:avLst/>
            <a:gdLst/>
            <a:ahLst/>
            <a:cxnLst/>
            <a:rect l="l" t="t" r="r" b="b"/>
            <a:pathLst>
              <a:path w="21600" h="21600" extrusionOk="0">
                <a:moveTo>
                  <a:pt x="21600" y="0"/>
                </a:moveTo>
                <a:lnTo>
                  <a:pt x="0" y="0"/>
                </a:lnTo>
                <a:lnTo>
                  <a:pt x="0" y="21600"/>
                </a:lnTo>
                <a:lnTo>
                  <a:pt x="21600" y="1957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 name="Google Shape;39;p4"/>
          <p:cNvSpPr/>
          <p:nvPr/>
        </p:nvSpPr>
        <p:spPr>
          <a:xfrm>
            <a:off x="7497540" y="875"/>
            <a:ext cx="920376" cy="3296322"/>
          </a:xfrm>
          <a:custGeom>
            <a:avLst/>
            <a:gdLst/>
            <a:ahLst/>
            <a:cxnLst/>
            <a:rect l="l" t="t" r="r" b="b"/>
            <a:pathLst>
              <a:path w="21600" h="21600" extrusionOk="0">
                <a:moveTo>
                  <a:pt x="0" y="21600"/>
                </a:moveTo>
                <a:lnTo>
                  <a:pt x="21600" y="20506"/>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 name="Google Shape;40;p4"/>
          <p:cNvSpPr/>
          <p:nvPr/>
        </p:nvSpPr>
        <p:spPr>
          <a:xfrm>
            <a:off x="6103018" y="2373413"/>
            <a:ext cx="1291734" cy="2771010"/>
          </a:xfrm>
          <a:custGeom>
            <a:avLst/>
            <a:gdLst/>
            <a:ahLst/>
            <a:cxnLst/>
            <a:rect l="l" t="t" r="r" b="b"/>
            <a:pathLst>
              <a:path w="21600" h="21600" extrusionOk="0">
                <a:moveTo>
                  <a:pt x="21600" y="0"/>
                </a:moveTo>
                <a:lnTo>
                  <a:pt x="0" y="1826"/>
                </a:lnTo>
                <a:lnTo>
                  <a:pt x="0" y="21600"/>
                </a:lnTo>
                <a:lnTo>
                  <a:pt x="21600" y="2160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5"/>
          <p:cNvSpPr txBox="1">
            <a:spLocks noGrp="1"/>
          </p:cNvSpPr>
          <p:nvPr>
            <p:ph type="body" idx="1"/>
          </p:nvPr>
        </p:nvSpPr>
        <p:spPr>
          <a:xfrm>
            <a:off x="550500" y="1353948"/>
            <a:ext cx="61077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4" name="Google Shape;44;p5"/>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5" name="Google Shape;45;p5"/>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 name="Google Shape;46;p5"/>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 name="Google Shape;47;p5"/>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 name="Google Shape;48;p5"/>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 name="Google Shape;49;p5"/>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 name="Google Shape;50;p5"/>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 name="Google Shape;51;p5"/>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 name="Google Shape;52;p5"/>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550500" y="759800"/>
            <a:ext cx="36945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6"/>
          <p:cNvSpPr txBox="1">
            <a:spLocks noGrp="1"/>
          </p:cNvSpPr>
          <p:nvPr>
            <p:ph type="body" idx="1"/>
          </p:nvPr>
        </p:nvSpPr>
        <p:spPr>
          <a:xfrm>
            <a:off x="550500" y="1353948"/>
            <a:ext cx="3694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56" name="Google Shape;56;p6"/>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7" name="Google Shape;57;p6"/>
          <p:cNvSpPr/>
          <p:nvPr/>
        </p:nvSpPr>
        <p:spPr>
          <a:xfrm>
            <a:off x="80993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8"/>
        <p:cNvGrpSpPr/>
        <p:nvPr/>
      </p:nvGrpSpPr>
      <p:grpSpPr>
        <a:xfrm>
          <a:off x="0" y="0"/>
          <a:ext cx="0" cy="0"/>
          <a:chOff x="0" y="0"/>
          <a:chExt cx="0" cy="0"/>
        </a:xfrm>
      </p:grpSpPr>
      <p:sp>
        <p:nvSpPr>
          <p:cNvPr id="79" name="Google Shape;79;p8"/>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8"/>
          <p:cNvSpPr txBox="1">
            <a:spLocks noGrp="1"/>
          </p:cNvSpPr>
          <p:nvPr>
            <p:ph type="body" idx="1"/>
          </p:nvPr>
        </p:nvSpPr>
        <p:spPr>
          <a:xfrm>
            <a:off x="550500" y="1353950"/>
            <a:ext cx="19029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81" name="Google Shape;81;p8"/>
          <p:cNvSpPr txBox="1">
            <a:spLocks noGrp="1"/>
          </p:cNvSpPr>
          <p:nvPr>
            <p:ph type="body" idx="2"/>
          </p:nvPr>
        </p:nvSpPr>
        <p:spPr>
          <a:xfrm>
            <a:off x="2652968" y="1353950"/>
            <a:ext cx="19029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82" name="Google Shape;82;p8"/>
          <p:cNvSpPr txBox="1">
            <a:spLocks noGrp="1"/>
          </p:cNvSpPr>
          <p:nvPr>
            <p:ph type="body" idx="3"/>
          </p:nvPr>
        </p:nvSpPr>
        <p:spPr>
          <a:xfrm>
            <a:off x="4755435" y="1353950"/>
            <a:ext cx="19029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83" name="Google Shape;83;p8"/>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4" name="Google Shape;84;p8"/>
          <p:cNvGrpSpPr/>
          <p:nvPr/>
        </p:nvGrpSpPr>
        <p:grpSpPr>
          <a:xfrm>
            <a:off x="6963076" y="0"/>
            <a:ext cx="1952316" cy="5143493"/>
            <a:chOff x="6963076" y="0"/>
            <a:chExt cx="1952316" cy="5143493"/>
          </a:xfrm>
        </p:grpSpPr>
        <p:sp>
          <p:nvSpPr>
            <p:cNvPr id="85" name="Google Shape;85;p8"/>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 name="Google Shape;86;p8"/>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7" name="Google Shape;87;p8"/>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8" name="Google Shape;88;p8"/>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9" name="Google Shape;89;p8"/>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0" name="Google Shape;90;p8"/>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 name="Google Shape;91;p8"/>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 name="Google Shape;92;p8"/>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9"/>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96" name="Google Shape;96;p9"/>
          <p:cNvGrpSpPr/>
          <p:nvPr/>
        </p:nvGrpSpPr>
        <p:grpSpPr>
          <a:xfrm>
            <a:off x="6963076" y="0"/>
            <a:ext cx="1952316" cy="5143493"/>
            <a:chOff x="6963076" y="0"/>
            <a:chExt cx="1952316" cy="5143493"/>
          </a:xfrm>
        </p:grpSpPr>
        <p:sp>
          <p:nvSpPr>
            <p:cNvPr id="97" name="Google Shape;97;p9"/>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 name="Google Shape;98;p9"/>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9" name="Google Shape;99;p9"/>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 name="Google Shape;100;p9"/>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1" name="Google Shape;101;p9"/>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 name="Google Shape;102;p9"/>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3" name="Google Shape;103;p9"/>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4" name="Google Shape;104;p9"/>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p:nvPr/>
        </p:nvSpPr>
        <p:spPr>
          <a:xfrm flipH="1">
            <a:off x="855613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7" name="Google Shape;107;p10"/>
          <p:cNvSpPr/>
          <p:nvPr/>
        </p:nvSpPr>
        <p:spPr>
          <a:xfrm flipH="1">
            <a:off x="855613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8" name="Google Shape;108;p10"/>
          <p:cNvSpPr/>
          <p:nvPr/>
        </p:nvSpPr>
        <p:spPr>
          <a:xfrm flipH="1">
            <a:off x="855613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9" name="Google Shape;109;p10"/>
          <p:cNvSpPr/>
          <p:nvPr/>
        </p:nvSpPr>
        <p:spPr>
          <a:xfrm flipH="1">
            <a:off x="789685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0" name="Google Shape;110;p10"/>
          <p:cNvSpPr/>
          <p:nvPr/>
        </p:nvSpPr>
        <p:spPr>
          <a:xfrm flipH="1">
            <a:off x="789685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1" name="Google Shape;111;p10"/>
          <p:cNvSpPr/>
          <p:nvPr/>
        </p:nvSpPr>
        <p:spPr>
          <a:xfrm flipH="1">
            <a:off x="789685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2" name="Google Shape;112;p10"/>
          <p:cNvSpPr txBox="1">
            <a:spLocks noGrp="1"/>
          </p:cNvSpPr>
          <p:nvPr>
            <p:ph type="body" idx="1"/>
          </p:nvPr>
        </p:nvSpPr>
        <p:spPr>
          <a:xfrm>
            <a:off x="550500" y="4406300"/>
            <a:ext cx="7083300" cy="5196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113" name="Google Shape;113;p10"/>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11"/>
          <p:cNvSpPr/>
          <p:nvPr/>
        </p:nvSpPr>
        <p:spPr>
          <a:xfrm flipH="1">
            <a:off x="8556137" y="3512673"/>
            <a:ext cx="359208" cy="1630800"/>
          </a:xfrm>
          <a:custGeom>
            <a:avLst/>
            <a:gdLst/>
            <a:ahLst/>
            <a:cxnLst/>
            <a:rect l="l" t="t" r="r" b="b"/>
            <a:pathLst>
              <a:path w="21600" h="21600" extrusionOk="0">
                <a:moveTo>
                  <a:pt x="21600" y="21600"/>
                </a:moveTo>
                <a:lnTo>
                  <a:pt x="21600" y="0"/>
                </a:lnTo>
                <a:lnTo>
                  <a:pt x="0" y="86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11"/>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7" name="Google Shape;117;p11"/>
          <p:cNvSpPr/>
          <p:nvPr/>
        </p:nvSpPr>
        <p:spPr>
          <a:xfrm flipH="1">
            <a:off x="8556137" y="977835"/>
            <a:ext cx="359208" cy="963846"/>
          </a:xfrm>
          <a:custGeom>
            <a:avLst/>
            <a:gdLst/>
            <a:ahLst/>
            <a:cxnLst/>
            <a:rect l="l" t="t" r="r" b="b"/>
            <a:pathLst>
              <a:path w="21600" h="21600" extrusionOk="0">
                <a:moveTo>
                  <a:pt x="0" y="21600"/>
                </a:moveTo>
                <a:lnTo>
                  <a:pt x="21600" y="20140"/>
                </a:lnTo>
                <a:lnTo>
                  <a:pt x="21600" y="0"/>
                </a:lnTo>
                <a:lnTo>
                  <a:pt x="0" y="146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11"/>
          <p:cNvSpPr/>
          <p:nvPr/>
        </p:nvSpPr>
        <p:spPr>
          <a:xfrm flipH="1">
            <a:off x="8556137" y="0"/>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 name="Google Shape;119;p11"/>
          <p:cNvSpPr/>
          <p:nvPr/>
        </p:nvSpPr>
        <p:spPr>
          <a:xfrm flipH="1">
            <a:off x="7896852" y="456628"/>
            <a:ext cx="568512" cy="711612"/>
          </a:xfrm>
          <a:custGeom>
            <a:avLst/>
            <a:gdLst/>
            <a:ahLst/>
            <a:cxnLst/>
            <a:rect l="l" t="t" r="r" b="b"/>
            <a:pathLst>
              <a:path w="21600" h="21600" extrusionOk="0">
                <a:moveTo>
                  <a:pt x="0" y="21600"/>
                </a:moveTo>
                <a:lnTo>
                  <a:pt x="21600" y="18470"/>
                </a:lnTo>
                <a:lnTo>
                  <a:pt x="21600" y="0"/>
                </a:lnTo>
                <a:lnTo>
                  <a:pt x="0" y="313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 name="Google Shape;120;p11"/>
          <p:cNvSpPr/>
          <p:nvPr/>
        </p:nvSpPr>
        <p:spPr>
          <a:xfrm flipH="1">
            <a:off x="7896852" y="4574472"/>
            <a:ext cx="568512" cy="569052"/>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 name="Google Shape;121;p11"/>
          <p:cNvSpPr/>
          <p:nvPr/>
        </p:nvSpPr>
        <p:spPr>
          <a:xfrm flipH="1">
            <a:off x="7896852" y="1158238"/>
            <a:ext cx="568512" cy="3426246"/>
          </a:xfrm>
          <a:custGeom>
            <a:avLst/>
            <a:gdLst/>
            <a:ahLst/>
            <a:cxnLst/>
            <a:rect l="l" t="t" r="r" b="b"/>
            <a:pathLst>
              <a:path w="21600" h="21600" extrusionOk="0">
                <a:moveTo>
                  <a:pt x="21600" y="0"/>
                </a:moveTo>
                <a:lnTo>
                  <a:pt x="0" y="650"/>
                </a:lnTo>
                <a:lnTo>
                  <a:pt x="0" y="21600"/>
                </a:lnTo>
                <a:lnTo>
                  <a:pt x="21600" y="20950"/>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10000">
              <a:schemeClr val="bg1"/>
            </a:gs>
            <a:gs pos="30000">
              <a:schemeClr val="accent5">
                <a:lumMod val="40000"/>
                <a:lumOff val="60000"/>
              </a:schemeClr>
            </a:gs>
            <a:gs pos="76000">
              <a:schemeClr val="accent1">
                <a:lumMod val="20000"/>
                <a:lumOff val="80000"/>
              </a:schemeClr>
            </a:gs>
            <a:gs pos="100000">
              <a:schemeClr val="accent1">
                <a:lumMod val="20000"/>
                <a:lumOff val="8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jpe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jpeg"/><Relationship Id="rId2" Type="http://schemas.openxmlformats.org/officeDocument/2006/relationships/notesSlide" Target="../notesSlides/notesSlide11.xml"/><Relationship Id="rId16" Type="http://schemas.openxmlformats.org/officeDocument/2006/relationships/image" Target="../media/image40.jpeg"/><Relationship Id="rId1" Type="http://schemas.openxmlformats.org/officeDocument/2006/relationships/slideLayout" Target="../slideLayouts/slideLayout10.xml"/><Relationship Id="rId6" Type="http://schemas.openxmlformats.org/officeDocument/2006/relationships/image" Target="../media/image30.svg"/><Relationship Id="rId11" Type="http://schemas.openxmlformats.org/officeDocument/2006/relationships/image" Target="../media/image35.jpeg"/><Relationship Id="rId5" Type="http://schemas.openxmlformats.org/officeDocument/2006/relationships/image" Target="../media/image29.png"/><Relationship Id="rId15" Type="http://schemas.openxmlformats.org/officeDocument/2006/relationships/image" Target="../media/image39.jpe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54.jpg"/><Relationship Id="rId4" Type="http://schemas.openxmlformats.org/officeDocument/2006/relationships/image" Target="../media/image53.jp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github.com/htmw/2023S-Team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information-feedback-3011747/" TargetMode="External"/><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B7955B-ED35-7421-84BE-EC2DA8691EF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a:t>
            </a:fld>
            <a:endParaRPr lang="en"/>
          </a:p>
        </p:txBody>
      </p:sp>
      <p:pic>
        <p:nvPicPr>
          <p:cNvPr id="3" name="Picture 2">
            <a:extLst>
              <a:ext uri="{FF2B5EF4-FFF2-40B4-BE49-F238E27FC236}">
                <a16:creationId xmlns:a16="http://schemas.microsoft.com/office/drawing/2014/main" id="{2D13E169-315C-E5BC-FC4D-52B67712F83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748751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extBox 2">
            <a:extLst>
              <a:ext uri="{FF2B5EF4-FFF2-40B4-BE49-F238E27FC236}">
                <a16:creationId xmlns:a16="http://schemas.microsoft.com/office/drawing/2014/main" id="{1CD9969C-9C97-6416-10C7-36AA154EC289}"/>
              </a:ext>
            </a:extLst>
          </p:cNvPr>
          <p:cNvSpPr txBox="1"/>
          <p:nvPr/>
        </p:nvSpPr>
        <p:spPr>
          <a:xfrm>
            <a:off x="1200151" y="0"/>
            <a:ext cx="6022180" cy="523220"/>
          </a:xfrm>
          <a:prstGeom prst="rect">
            <a:avLst/>
          </a:prstGeom>
          <a:noFill/>
        </p:spPr>
        <p:txBody>
          <a:bodyPr wrap="square">
            <a:spAutoFit/>
          </a:bodyPr>
          <a:lstStyle/>
          <a:p>
            <a:r>
              <a:rPr lang="en-IN" sz="28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TEAM </a:t>
            </a:r>
            <a:r>
              <a:rPr lang="en-IN" sz="2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WORKING</a:t>
            </a:r>
            <a:r>
              <a:rPr lang="en-IN" sz="28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AGREEMENT</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37B6C5-10E7-976E-2233-E8BD1FD4AD37}"/>
              </a:ext>
            </a:extLst>
          </p:cNvPr>
          <p:cNvSpPr txBox="1"/>
          <p:nvPr/>
        </p:nvSpPr>
        <p:spPr>
          <a:xfrm>
            <a:off x="177209" y="523220"/>
            <a:ext cx="5784111" cy="4708981"/>
          </a:xfrm>
          <a:prstGeom prst="rect">
            <a:avLst/>
          </a:prstGeom>
          <a:noFill/>
        </p:spPr>
        <p:txBody>
          <a:bodyPr wrap="square">
            <a:spAutoFit/>
          </a:bodyPr>
          <a:lstStyle/>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Communication:</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communicate regularly and effectively, keeping each other informed about our progress, questions, and concerns. All the team members agree to have meetings via teams weekly twice.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Participation:</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actively participate in all team meetings and discussions, and to contribute our unique skills and perspectives to the project.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Deadlines:</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meet all deadlines set by the team and to inform the team as early as possible if we anticipate any difficulties meeting a deadline.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Respect:</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always treat each other with respect and professionalism, even in the face of disagreements or challenges.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Feedback:</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give and receive constructive feedback openly and honestly, with the goal of improving our work and the project.</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Roles and Responsibilities:</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clarify our roles and responsibilities within the team, ensuring that each team member understands their specific tasks and deadlines.</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Confidentiality:</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maintain confidentiality about any sensitive or confidential information related to the project, as agreed upon by the team.</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Quality:</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prioritize quality in our work, and to take the necessary time and effort to ensure that our contributions meet the standards of the team.</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Conflict resolution:</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resolve any conflicts or disagreements that arise within the team in a timely and respectful manner, seeking input from all team members and striving for a mutually acceptable solution.</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000" b="1" kern="100" dirty="0">
                <a:effectLst/>
                <a:latin typeface="Times New Roman" panose="02020603050405020304" pitchFamily="18" charset="0"/>
                <a:ea typeface="Calibri" panose="020F0502020204030204" pitchFamily="34" charset="0"/>
                <a:cs typeface="Times New Roman" panose="02020603050405020304" pitchFamily="18" charset="0"/>
              </a:rPr>
              <a:t>Accountability: </a:t>
            </a:r>
          </a:p>
          <a:p>
            <a:pPr lvl="0"/>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We agree to hold ourselves and each other accountable for our actions and contributions to the project, and to take responsibility for any mistakes or errors we make.</a:t>
            </a:r>
            <a:endParaRPr lang="en-IN"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D78AFEB-D599-4872-A881-A97936D0C9F1}"/>
              </a:ext>
            </a:extLst>
          </p:cNvPr>
          <p:cNvSpPr txBox="1"/>
          <p:nvPr/>
        </p:nvSpPr>
        <p:spPr>
          <a:xfrm>
            <a:off x="5845388" y="1091087"/>
            <a:ext cx="2150296" cy="2954655"/>
          </a:xfrm>
          <a:prstGeom prst="rect">
            <a:avLst/>
          </a:prstGeom>
          <a:noFill/>
        </p:spPr>
        <p:txBody>
          <a:bodyPr wrap="square">
            <a:spAutoFit/>
          </a:bodyPr>
          <a:lstStyle/>
          <a:p>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Team </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Me</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mbers: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Sai Sindhu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Jammula</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Anil Babu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Tota</a:t>
            </a:r>
            <a:endPar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Anivi</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Reddy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Yarabolu</a:t>
            </a:r>
            <a:endPar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Bharadwaja</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Vemulapally</a:t>
            </a:r>
            <a:endPar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Nikhil Reddy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Thamma</a:t>
            </a:r>
            <a:endPar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dirty="0" err="1">
                <a:effectLst/>
                <a:latin typeface="Times New Roman" panose="02020603050405020304" pitchFamily="18" charset="0"/>
                <a:ea typeface="Calibri" panose="020F0502020204030204" pitchFamily="34" charset="0"/>
                <a:cs typeface="Times New Roman" panose="02020603050405020304" pitchFamily="18" charset="0"/>
              </a:rPr>
              <a:t>Sahith</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 Chowdary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85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2D794-DA11-2337-8FFC-5BCFAB7F1768}"/>
              </a:ext>
            </a:extLst>
          </p:cNvPr>
          <p:cNvSpPr>
            <a:spLocks noGrp="1"/>
          </p:cNvSpPr>
          <p:nvPr>
            <p:ph type="body" idx="1"/>
          </p:nvPr>
        </p:nvSpPr>
        <p:spPr>
          <a:xfrm>
            <a:off x="1714500" y="192881"/>
            <a:ext cx="3028950" cy="1028700"/>
          </a:xfrm>
        </p:spPr>
        <p:txBody>
          <a:bodyPr/>
          <a:lstStyle/>
          <a:p>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PERSONAS</a:t>
            </a:r>
          </a:p>
          <a:p>
            <a:endParaRPr lang="en-IN" sz="2800" b="1" dirty="0">
              <a:effectLst>
                <a:outerShdw blurRad="38100" dist="38100" dir="2700000" algn="tl">
                  <a:srgbClr val="000000">
                    <a:alpha val="43137"/>
                  </a:srgbClr>
                </a:outerShdw>
              </a:effectLst>
            </a:endParaRPr>
          </a:p>
        </p:txBody>
      </p:sp>
      <p:pic>
        <p:nvPicPr>
          <p:cNvPr id="2056" name="Picture 8" descr="Руководитель команды - упражнение от К.Фопеля - Психологос">
            <a:extLst>
              <a:ext uri="{FF2B5EF4-FFF2-40B4-BE49-F238E27FC236}">
                <a16:creationId xmlns:a16="http://schemas.microsoft.com/office/drawing/2014/main" id="{4C8BC5CA-B598-2ED2-48B5-152DD4ABCE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9"/>
          <a:stretch/>
        </p:blipFill>
        <p:spPr bwMode="auto">
          <a:xfrm>
            <a:off x="935831" y="1335880"/>
            <a:ext cx="5050632" cy="372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6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tablet&#10;&#10;Description automatically generated with low confidence">
            <a:extLst>
              <a:ext uri="{FF2B5EF4-FFF2-40B4-BE49-F238E27FC236}">
                <a16:creationId xmlns:a16="http://schemas.microsoft.com/office/drawing/2014/main" id="{33DEC7B7-B37B-C9F4-2322-8018729F2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87" y="1258665"/>
            <a:ext cx="1874680" cy="1656183"/>
          </a:xfrm>
          <a:prstGeom prst="rect">
            <a:avLst/>
          </a:prstGeom>
        </p:spPr>
      </p:pic>
      <p:sp>
        <p:nvSpPr>
          <p:cNvPr id="4" name="Title 8">
            <a:extLst>
              <a:ext uri="{FF2B5EF4-FFF2-40B4-BE49-F238E27FC236}">
                <a16:creationId xmlns:a16="http://schemas.microsoft.com/office/drawing/2014/main" id="{7BA7E56C-3C0D-953C-4577-4DEBFEB937DA}"/>
              </a:ext>
            </a:extLst>
          </p:cNvPr>
          <p:cNvSpPr txBox="1">
            <a:spLocks/>
          </p:cNvSpPr>
          <p:nvPr/>
        </p:nvSpPr>
        <p:spPr>
          <a:xfrm flipH="1">
            <a:off x="378569" y="-1"/>
            <a:ext cx="2967440" cy="83581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1</a:t>
            </a:r>
          </a:p>
        </p:txBody>
      </p:sp>
      <p:sp>
        <p:nvSpPr>
          <p:cNvPr id="5" name="TextBox 4">
            <a:extLst>
              <a:ext uri="{FF2B5EF4-FFF2-40B4-BE49-F238E27FC236}">
                <a16:creationId xmlns:a16="http://schemas.microsoft.com/office/drawing/2014/main" id="{DABA926C-31A2-C3B4-E8C9-4E9DEE0BC968}"/>
              </a:ext>
            </a:extLst>
          </p:cNvPr>
          <p:cNvSpPr txBox="1"/>
          <p:nvPr/>
        </p:nvSpPr>
        <p:spPr>
          <a:xfrm>
            <a:off x="89586" y="2914848"/>
            <a:ext cx="2077051" cy="1846659"/>
          </a:xfrm>
          <a:prstGeom prst="rect">
            <a:avLst/>
          </a:prstGeom>
          <a:noFill/>
        </p:spPr>
        <p:txBody>
          <a:bodyPr wrap="square">
            <a:spAutoFit/>
          </a:bodyPr>
          <a:lstStyle/>
          <a:p>
            <a:br>
              <a:rPr lang="en-US" sz="1400" i="1" dirty="0">
                <a:latin typeface="Times New Roman" panose="02020603050405020304" pitchFamily="18" charset="0"/>
                <a:ea typeface="Calibri" panose="020F0502020204030204" pitchFamily="34" charset="0"/>
                <a:cs typeface="Times New Roman" panose="02020603050405020304" pitchFamily="18" charset="0"/>
              </a:rPr>
            </a:br>
            <a:r>
              <a:rPr lang="en-US" sz="1600" i="1" dirty="0">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Name: </a:t>
            </a:r>
            <a:r>
              <a:rPr lang="en-US" sz="1400" i="1" dirty="0">
                <a:latin typeface="Times New Roman" panose="02020603050405020304" pitchFamily="18" charset="0"/>
                <a:ea typeface="Calibri" panose="020F0502020204030204" pitchFamily="34" charset="0"/>
                <a:cs typeface="Times New Roman" panose="02020603050405020304" pitchFamily="18" charset="0"/>
              </a:rPr>
              <a:t>C</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hristiana </a:t>
            </a:r>
            <a:endParaRPr lang="en-IN" sz="14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Age: </a:t>
            </a:r>
            <a:r>
              <a:rPr lang="en-US" sz="1400" i="1" dirty="0">
                <a:latin typeface="Times New Roman" panose="02020603050405020304" pitchFamily="18" charset="0"/>
                <a:ea typeface="Calibri" panose="020F0502020204030204" pitchFamily="34" charset="0"/>
                <a:cs typeface="Times New Roman" panose="02020603050405020304" pitchFamily="18" charset="0"/>
              </a:rPr>
              <a:t>24</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 Location: New York, NY</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Job: </a:t>
            </a:r>
            <a:r>
              <a:rPr lang="en-US" sz="1400" i="1" dirty="0">
                <a:latin typeface="Times New Roman" panose="02020603050405020304" pitchFamily="18" charset="0"/>
                <a:ea typeface="Calibri" panose="020F0502020204030204" pitchFamily="34" charset="0"/>
                <a:cs typeface="Times New Roman" panose="02020603050405020304" pitchFamily="18" charset="0"/>
              </a:rPr>
              <a:t>S</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tudent </a:t>
            </a:r>
          </a:p>
          <a:p>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Family: Lives with her boyfriend</a:t>
            </a:r>
          </a:p>
        </p:txBody>
      </p:sp>
      <p:sp>
        <p:nvSpPr>
          <p:cNvPr id="6" name="TextBox 5">
            <a:extLst>
              <a:ext uri="{FF2B5EF4-FFF2-40B4-BE49-F238E27FC236}">
                <a16:creationId xmlns:a16="http://schemas.microsoft.com/office/drawing/2014/main" id="{212F0F15-DF4E-AD6A-CC7C-9DF8AD2CEA21}"/>
              </a:ext>
            </a:extLst>
          </p:cNvPr>
          <p:cNvSpPr txBox="1"/>
          <p:nvPr/>
        </p:nvSpPr>
        <p:spPr>
          <a:xfrm>
            <a:off x="1964267" y="1204743"/>
            <a:ext cx="5960533" cy="4161139"/>
          </a:xfrm>
          <a:prstGeom prst="rect">
            <a:avLst/>
          </a:prstGeom>
          <a:noFill/>
        </p:spPr>
        <p:txBody>
          <a:bodyPr wrap="square">
            <a:spAutoFit/>
          </a:bodyPr>
          <a:lstStyle/>
          <a:p>
            <a:pPr>
              <a:lnSpc>
                <a:spcPct val="80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About</a:t>
            </a:r>
          </a:p>
          <a:p>
            <a:pPr>
              <a:lnSpc>
                <a:spcPct val="80000"/>
              </a:lnSpc>
            </a:pPr>
            <a:r>
              <a:rPr lang="en-US" sz="20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Christiana is a student who is pursuing her masters in a public university.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process of going to the college she will travel a lot and meet lot of random people who might got affected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covid virus.so ,she want to be careful for which she need</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protect herself form covid and covid patients she use our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 which was built for covid detection of covid effected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persons nearby distances of  6ft with the help of location and Bluetooth tools .she  gets notification that she was in danger zone that someone near to her is effected by covid in 6ft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distance.so that she can take precautions. Like maintain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proper social distances.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3642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3D3BBE-9A2A-8D9A-64EA-8522E3B6CE40}"/>
              </a:ext>
            </a:extLst>
          </p:cNvPr>
          <p:cNvSpPr txBox="1">
            <a:spLocks/>
          </p:cNvSpPr>
          <p:nvPr/>
        </p:nvSpPr>
        <p:spPr>
          <a:xfrm flipH="1">
            <a:off x="543533" y="479001"/>
            <a:ext cx="3684957" cy="66674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endPar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2</a:t>
            </a:r>
          </a:p>
          <a:p>
            <a:endParaRPr lang="en-US" dirty="0"/>
          </a:p>
        </p:txBody>
      </p:sp>
      <p:pic>
        <p:nvPicPr>
          <p:cNvPr id="4" name="Picture 3" descr="A person wearing a stethoscope around her neck&#10;&#10;Description automatically generated">
            <a:extLst>
              <a:ext uri="{FF2B5EF4-FFF2-40B4-BE49-F238E27FC236}">
                <a16:creationId xmlns:a16="http://schemas.microsoft.com/office/drawing/2014/main" id="{EFA56CD3-7B61-A072-E6C4-170ECF9D3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17" y="1152520"/>
            <a:ext cx="2044627" cy="1635254"/>
          </a:xfrm>
          <a:prstGeom prst="rect">
            <a:avLst/>
          </a:prstGeom>
        </p:spPr>
      </p:pic>
      <p:sp>
        <p:nvSpPr>
          <p:cNvPr id="5" name="TextBox 4">
            <a:extLst>
              <a:ext uri="{FF2B5EF4-FFF2-40B4-BE49-F238E27FC236}">
                <a16:creationId xmlns:a16="http://schemas.microsoft.com/office/drawing/2014/main" id="{E8269236-6C1A-0D8F-B265-254239AC32B2}"/>
              </a:ext>
            </a:extLst>
          </p:cNvPr>
          <p:cNvSpPr txBox="1"/>
          <p:nvPr/>
        </p:nvSpPr>
        <p:spPr>
          <a:xfrm>
            <a:off x="134217" y="2787774"/>
            <a:ext cx="2373239" cy="2092881"/>
          </a:xfrm>
          <a:prstGeom prst="rect">
            <a:avLst/>
          </a:prstGeom>
          <a:noFill/>
        </p:spPr>
        <p:txBody>
          <a:bodyPr wrap="square">
            <a:spAutoFit/>
          </a:bodyPr>
          <a:lstStyle/>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Name: Maddy </a:t>
            </a:r>
            <a:endParaRPr lang="en-IN" sz="1600" i="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Age: 35</a:t>
            </a:r>
            <a:endParaRPr lang="en-US" sz="16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dirty="0">
                <a:latin typeface="Times New Roman" panose="02020603050405020304" pitchFamily="18" charset="0"/>
                <a:ea typeface="Calibri" panose="020F0502020204030204" pitchFamily="34" charset="0"/>
                <a:cs typeface="Times New Roman" panose="02020603050405020304" pitchFamily="18" charset="0"/>
              </a:rPr>
              <a:t>Location: New Jersey, NJ </a:t>
            </a:r>
          </a:p>
          <a:p>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 Job:</a:t>
            </a:r>
            <a:r>
              <a:rPr lang="en-US" sz="1600" i="1" dirty="0">
                <a:latin typeface="Times New Roman" panose="02020603050405020304" pitchFamily="18" charset="0"/>
                <a:ea typeface="Calibri" panose="020F0502020204030204" pitchFamily="34" charset="0"/>
                <a:cs typeface="Times New Roman" panose="02020603050405020304" pitchFamily="18" charset="0"/>
              </a:rPr>
              <a:t> S</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enior nurse</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Salary: $74000/year</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F</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i="1" dirty="0">
                <a:latin typeface="Times New Roman" panose="02020603050405020304" pitchFamily="18" charset="0"/>
                <a:ea typeface="Calibri" panose="020F0502020204030204" pitchFamily="34" charset="0"/>
                <a:cs typeface="Times New Roman" panose="02020603050405020304" pitchFamily="18" charset="0"/>
              </a:rPr>
              <a:t>mily:</a:t>
            </a:r>
            <a:r>
              <a:rPr lang="en-IN" sz="1600" i="1" dirty="0">
                <a:latin typeface="Times New Roman" panose="02020603050405020304" pitchFamily="18" charset="0"/>
                <a:ea typeface="Calibri" panose="020F0502020204030204" pitchFamily="34" charset="0"/>
                <a:cs typeface="Times New Roman" panose="02020603050405020304" pitchFamily="18" charset="0"/>
              </a:rPr>
              <a:t> Husband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20FF4AC-C9DA-ABC7-825A-B39C67F99EC0}"/>
              </a:ext>
            </a:extLst>
          </p:cNvPr>
          <p:cNvSpPr txBox="1"/>
          <p:nvPr/>
        </p:nvSpPr>
        <p:spPr>
          <a:xfrm>
            <a:off x="2386012" y="1152520"/>
            <a:ext cx="6307931" cy="3914918"/>
          </a:xfrm>
          <a:prstGeom prst="rect">
            <a:avLst/>
          </a:prstGeom>
          <a:noFill/>
        </p:spPr>
        <p:txBody>
          <a:bodyPr wrap="square">
            <a:spAutoFit/>
          </a:bodyPr>
          <a:lstStyle/>
          <a:p>
            <a:pPr>
              <a:lnSpc>
                <a:spcPct val="80000"/>
              </a:lnSpc>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About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Maddy is a senior nurse she will makes regular bp and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temperature of the patients.</a:t>
            </a: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Maddy, a nurse in a public hospital, is often overwhelmed with multiple patients. It would be immensely useful if she had a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mobile application that could detect who is within 6ft of her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location. This would make her job much easier and safer. Both </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scenarios will require Maddy to do a set of certain tasks for the app to perform its intended action. For the scenario, she must create an account, install and activate her mobile application, use the app at work for it to detect where she is within 6ft of her current location. Maddy must store her account information, so the app can detect</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where she is within 6ft of her current location</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874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5" name="Picture 4">
            <a:extLst>
              <a:ext uri="{FF2B5EF4-FFF2-40B4-BE49-F238E27FC236}">
                <a16:creationId xmlns:a16="http://schemas.microsoft.com/office/drawing/2014/main" id="{B83B3ED1-7759-90CB-5829-00A4B96C7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34" y="1152520"/>
            <a:ext cx="2212617" cy="1707262"/>
          </a:xfrm>
          <a:prstGeom prst="rect">
            <a:avLst/>
          </a:prstGeom>
        </p:spPr>
      </p:pic>
      <p:sp>
        <p:nvSpPr>
          <p:cNvPr id="6" name="TextBox 5">
            <a:extLst>
              <a:ext uri="{FF2B5EF4-FFF2-40B4-BE49-F238E27FC236}">
                <a16:creationId xmlns:a16="http://schemas.microsoft.com/office/drawing/2014/main" id="{15B167A1-EA64-3FE8-6F88-FAD3AA0E5895}"/>
              </a:ext>
            </a:extLst>
          </p:cNvPr>
          <p:cNvSpPr txBox="1"/>
          <p:nvPr/>
        </p:nvSpPr>
        <p:spPr>
          <a:xfrm>
            <a:off x="2555776" y="1152520"/>
            <a:ext cx="5832648" cy="3804118"/>
          </a:xfrm>
          <a:prstGeom prst="rect">
            <a:avLst/>
          </a:prstGeom>
          <a:noFill/>
        </p:spPr>
        <p:txBody>
          <a:bodyPr wrap="square">
            <a:spAutoFit/>
          </a:bodyPr>
          <a:lstStyle/>
          <a:p>
            <a:pPr>
              <a:lnSpc>
                <a:spcPct val="80000"/>
              </a:lnSpc>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About</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Sourabh was a chief security officer at a shopping complex who checks every customer at the entrances of the mall.</a:t>
            </a:r>
          </a:p>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Goals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Sourabh goal is to check each and everything of every single customer whether they are healthy or got effected by </a:t>
            </a:r>
          </a:p>
          <a:p>
            <a:r>
              <a:rPr lang="en-US" dirty="0">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 covid. Through our app he gets the notification when any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persons effected by the covid is near to him in 6 ft distances.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 then he stops them and take the measures to get them the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prescribed quarantine so that the other people in the mall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doesn’t get effected.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8F53EA2-31D6-3A91-3D79-62635B31411A}"/>
              </a:ext>
            </a:extLst>
          </p:cNvPr>
          <p:cNvSpPr txBox="1"/>
          <p:nvPr/>
        </p:nvSpPr>
        <p:spPr>
          <a:xfrm>
            <a:off x="28625" y="2715766"/>
            <a:ext cx="3247230" cy="1846659"/>
          </a:xfrm>
          <a:prstGeom prst="rect">
            <a:avLst/>
          </a:prstGeom>
          <a:noFill/>
        </p:spPr>
        <p:txBody>
          <a:bodyPr wrap="square">
            <a:spAutoFit/>
          </a:bodyPr>
          <a:lstStyle/>
          <a:p>
            <a:r>
              <a:rPr lang="en-US" sz="1400" i="1" dirty="0">
                <a:latin typeface="Times New Roman" panose="02020603050405020304" pitchFamily="18" charset="0"/>
                <a:ea typeface="Calibri" panose="020F0502020204030204" pitchFamily="34" charset="0"/>
                <a:cs typeface="Times New Roman" panose="02020603050405020304" pitchFamily="18" charset="0"/>
              </a:rPr>
              <a:t> </a:t>
            </a:r>
          </a:p>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Profile</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Name: Sourabh</a:t>
            </a:r>
            <a:endParaRPr lang="en-IN" sz="1400" i="1" dirty="0">
              <a:latin typeface="Times New Roman" panose="02020603050405020304" pitchFamily="18" charset="0"/>
              <a:ea typeface="Calibri" panose="020F0502020204030204" pitchFamily="34" charset="0"/>
              <a:cs typeface="Times New Roman" panose="02020603050405020304" pitchFamily="18" charset="0"/>
            </a:endParaRP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Age: 44</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 Location: Alabama, Ga </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 Job: Chief Security  Officer  </a:t>
            </a:r>
          </a:p>
          <a:p>
            <a:r>
              <a:rPr lang="en-US" sz="1400" i="1" dirty="0">
                <a:latin typeface="Times New Roman" panose="02020603050405020304" pitchFamily="18" charset="0"/>
                <a:ea typeface="Calibri" panose="020F0502020204030204" pitchFamily="34" charset="0"/>
                <a:cs typeface="Times New Roman" panose="02020603050405020304" pitchFamily="18" charset="0"/>
              </a:rPr>
              <a:t>Salary: $112000/year</a:t>
            </a:r>
          </a:p>
          <a:p>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Family:</a:t>
            </a:r>
            <a:r>
              <a:rPr lang="en-US" sz="1400" i="1" dirty="0">
                <a:latin typeface="Times New Roman" panose="02020603050405020304" pitchFamily="18" charset="0"/>
                <a:ea typeface="Calibri" panose="020F0502020204030204" pitchFamily="34" charset="0"/>
                <a:cs typeface="Times New Roman" panose="02020603050405020304" pitchFamily="18" charset="0"/>
              </a:rPr>
              <a:t> Two children and wife</a:t>
            </a:r>
            <a:endParaRPr lang="en-IN"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8032215-D814-90F7-1A0C-4ADDAB88B798}"/>
              </a:ext>
            </a:extLst>
          </p:cNvPr>
          <p:cNvSpPr txBox="1"/>
          <p:nvPr/>
        </p:nvSpPr>
        <p:spPr>
          <a:xfrm>
            <a:off x="302071" y="155106"/>
            <a:ext cx="5502166" cy="523220"/>
          </a:xfrm>
          <a:prstGeom prst="rect">
            <a:avLst/>
          </a:prstGeom>
          <a:noFill/>
        </p:spPr>
        <p:txBody>
          <a:bodyPr wrap="square">
            <a:spAutoFit/>
          </a:bodyPr>
          <a:lstStyle/>
          <a:p>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3</a:t>
            </a:r>
            <a:endParaRPr lang="en-US" sz="2800" dirty="0">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ctrTitle" idx="4294967295"/>
          </p:nvPr>
        </p:nvSpPr>
        <p:spPr>
          <a:xfrm>
            <a:off x="128588" y="125279"/>
            <a:ext cx="7251432" cy="1277389"/>
          </a:xfrm>
          <a:prstGeom prst="rect">
            <a:avLst/>
          </a:prstGeom>
        </p:spPr>
        <p:txBody>
          <a:bodyPr spcFirstLastPara="1" wrap="square" lIns="0" tIns="0" rIns="0" bIns="0" anchor="b" anchorCtr="0">
            <a:noAutofit/>
          </a:bodyPr>
          <a:lstStyle/>
          <a:p>
            <a:pPr algn="ctr"/>
            <a: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 VIABLE PRODUCT (MVP)</a:t>
            </a:r>
            <a:b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sz="2800" dirty="0">
              <a:effectLst>
                <a:outerShdw blurRad="38100" dist="38100" dir="2700000" algn="tl">
                  <a:srgbClr val="000000">
                    <a:alpha val="43137"/>
                  </a:srgbClr>
                </a:outerShdw>
              </a:effectLst>
            </a:endParaRPr>
          </a:p>
        </p:txBody>
      </p:sp>
      <p:sp>
        <p:nvSpPr>
          <p:cNvPr id="174" name="Google Shape;174;p18"/>
          <p:cNvSpPr/>
          <p:nvPr/>
        </p:nvSpPr>
        <p:spPr>
          <a:xfrm>
            <a:off x="6337577" y="3553424"/>
            <a:ext cx="359367" cy="3431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8"/>
          <p:cNvGrpSpPr/>
          <p:nvPr/>
        </p:nvGrpSpPr>
        <p:grpSpPr>
          <a:xfrm>
            <a:off x="5891516" y="1603764"/>
            <a:ext cx="1539566" cy="1539946"/>
            <a:chOff x="6654650" y="3665275"/>
            <a:chExt cx="409100" cy="409125"/>
          </a:xfrm>
        </p:grpSpPr>
        <p:sp>
          <p:nvSpPr>
            <p:cNvPr id="176" name="Google Shape;176;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8"/>
          <p:cNvGrpSpPr/>
          <p:nvPr/>
        </p:nvGrpSpPr>
        <p:grpSpPr>
          <a:xfrm rot="1056963">
            <a:off x="4407795" y="2837228"/>
            <a:ext cx="1017151" cy="1017266"/>
            <a:chOff x="570875" y="4322250"/>
            <a:chExt cx="443300" cy="443325"/>
          </a:xfrm>
        </p:grpSpPr>
        <p:sp>
          <p:nvSpPr>
            <p:cNvPr id="179" name="Google Shape;179;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8"/>
          <p:cNvSpPr/>
          <p:nvPr/>
        </p:nvSpPr>
        <p:spPr>
          <a:xfrm rot="2466643">
            <a:off x="4521960" y="1924997"/>
            <a:ext cx="499279" cy="4767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rot="-1609293">
            <a:off x="5252138" y="2224977"/>
            <a:ext cx="359290" cy="34306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rot="2926251">
            <a:off x="7430765" y="2496755"/>
            <a:ext cx="269070" cy="2569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2" name="Google Shape;175;p18">
            <a:extLst>
              <a:ext uri="{FF2B5EF4-FFF2-40B4-BE49-F238E27FC236}">
                <a16:creationId xmlns:a16="http://schemas.microsoft.com/office/drawing/2014/main" id="{7AFD5394-70C1-84C2-4C25-896A8F5349FC}"/>
              </a:ext>
            </a:extLst>
          </p:cNvPr>
          <p:cNvGrpSpPr/>
          <p:nvPr/>
        </p:nvGrpSpPr>
        <p:grpSpPr>
          <a:xfrm>
            <a:off x="5927161" y="1590076"/>
            <a:ext cx="1539566" cy="1539946"/>
            <a:chOff x="6654650" y="3665275"/>
            <a:chExt cx="409100" cy="409125"/>
          </a:xfrm>
        </p:grpSpPr>
        <p:sp>
          <p:nvSpPr>
            <p:cNvPr id="3" name="Google Shape;176;p18">
              <a:extLst>
                <a:ext uri="{FF2B5EF4-FFF2-40B4-BE49-F238E27FC236}">
                  <a16:creationId xmlns:a16="http://schemas.microsoft.com/office/drawing/2014/main" id="{DF4C8693-E39F-9A49-C6B2-81C9844B7A34}"/>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7;p18">
              <a:extLst>
                <a:ext uri="{FF2B5EF4-FFF2-40B4-BE49-F238E27FC236}">
                  <a16:creationId xmlns:a16="http://schemas.microsoft.com/office/drawing/2014/main" id="{3258FA83-38B5-B5AF-0720-12AB70B485D0}"/>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2" name="Picture 4" descr="What's an MVP (Minimum Viable Product) and How Do They Work? | Planetary">
            <a:extLst>
              <a:ext uri="{FF2B5EF4-FFF2-40B4-BE49-F238E27FC236}">
                <a16:creationId xmlns:a16="http://schemas.microsoft.com/office/drawing/2014/main" id="{B73E80FE-FF41-74BA-36B3-841692446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4418"/>
            <a:ext cx="9144000" cy="4079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10E11-DF4A-9174-DE67-E651184A79DA}"/>
              </a:ext>
            </a:extLst>
          </p:cNvPr>
          <p:cNvSpPr>
            <a:spLocks noGrp="1"/>
          </p:cNvSpPr>
          <p:nvPr>
            <p:ph type="title"/>
          </p:nvPr>
        </p:nvSpPr>
        <p:spPr>
          <a:xfrm>
            <a:off x="550500" y="759800"/>
            <a:ext cx="7473360" cy="396300"/>
          </a:xfrm>
        </p:spPr>
        <p:txBody>
          <a:bodyPr/>
          <a:lstStyle/>
          <a:p>
            <a: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 VIABLE PRODUCT (MVP)</a:t>
            </a:r>
            <a:b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2800"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A983584B-CB43-2AF7-0B4D-D63C690EEFA1}"/>
              </a:ext>
            </a:extLst>
          </p:cNvPr>
          <p:cNvSpPr>
            <a:spLocks noGrp="1"/>
          </p:cNvSpPr>
          <p:nvPr>
            <p:ph type="body" idx="1"/>
          </p:nvPr>
        </p:nvSpPr>
        <p:spPr>
          <a:xfrm>
            <a:off x="226828" y="1156100"/>
            <a:ext cx="7111232" cy="3987400"/>
          </a:xfrm>
        </p:spPr>
        <p:txBody>
          <a:bodyPr/>
          <a:lstStyle/>
          <a:p>
            <a:pPr marL="76200" indent="0" algn="l">
              <a:lnSpc>
                <a:spcPct val="107000"/>
              </a:lnSpc>
              <a:spcAft>
                <a:spcPts val="800"/>
              </a:spcAft>
              <a:buNone/>
            </a:pPr>
            <a:r>
              <a:rPr lang="en-US" sz="2000" b="1" dirty="0">
                <a:latin typeface="Times New Roman" panose="02020603050405020304" pitchFamily="18" charset="0"/>
                <a:cs typeface="Times New Roman" panose="02020603050405020304" pitchFamily="18" charset="0"/>
              </a:rPr>
              <a:t>The following are the features we are covering in our MVP:</a:t>
            </a:r>
          </a:p>
          <a:p>
            <a:pPr algn="l">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Onboarding screens</a:t>
            </a:r>
          </a:p>
          <a:p>
            <a:pPr algn="l">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Registration Page</a:t>
            </a:r>
          </a:p>
          <a:p>
            <a:pPr>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Login Page </a:t>
            </a:r>
          </a:p>
          <a:p>
            <a:pPr algn="l">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Home Page</a:t>
            </a:r>
          </a:p>
          <a:p>
            <a:pPr algn="l">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Scanning functionality in Bluetooth page </a:t>
            </a:r>
          </a:p>
          <a:p>
            <a:pPr algn="l">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QR code functionality in Friends list page</a:t>
            </a:r>
          </a:p>
          <a:p>
            <a:pPr algn="l">
              <a:lnSpc>
                <a:spcPct val="107000"/>
              </a:lnSpc>
              <a:spcAft>
                <a:spcPts val="800"/>
              </a:spcAf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Alerts Page</a:t>
            </a:r>
          </a:p>
          <a:p>
            <a:pPr marL="76200" indent="0" algn="l">
              <a:lnSpc>
                <a:spcPct val="107000"/>
              </a:lnSpc>
              <a:spcAft>
                <a:spcPts val="800"/>
              </a:spcAft>
              <a:buNone/>
            </a:pPr>
            <a:endParaRPr lang="en-IN" sz="2000" dirty="0"/>
          </a:p>
        </p:txBody>
      </p:sp>
    </p:spTree>
    <p:extLst>
      <p:ext uri="{BB962C8B-B14F-4D97-AF65-F5344CB8AC3E}">
        <p14:creationId xmlns:p14="http://schemas.microsoft.com/office/powerpoint/2010/main" val="350131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10E11-DF4A-9174-DE67-E651184A79DA}"/>
              </a:ext>
            </a:extLst>
          </p:cNvPr>
          <p:cNvSpPr>
            <a:spLocks noGrp="1"/>
          </p:cNvSpPr>
          <p:nvPr>
            <p:ph type="title"/>
          </p:nvPr>
        </p:nvSpPr>
        <p:spPr>
          <a:xfrm>
            <a:off x="550500" y="759800"/>
            <a:ext cx="7473360" cy="396300"/>
          </a:xfrm>
        </p:spPr>
        <p:txBody>
          <a:bodyPr/>
          <a:lstStyle/>
          <a:p>
            <a: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 VIABLE PRODUCT (MVP)</a:t>
            </a:r>
            <a:b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2800"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A983584B-CB43-2AF7-0B4D-D63C690EEFA1}"/>
              </a:ext>
            </a:extLst>
          </p:cNvPr>
          <p:cNvSpPr>
            <a:spLocks noGrp="1"/>
          </p:cNvSpPr>
          <p:nvPr>
            <p:ph type="body" idx="1"/>
          </p:nvPr>
        </p:nvSpPr>
        <p:spPr>
          <a:xfrm>
            <a:off x="0" y="482011"/>
            <a:ext cx="6790661" cy="4451497"/>
          </a:xfrm>
        </p:spPr>
        <p:txBody>
          <a:bodyPr/>
          <a:lstStyle/>
          <a:p>
            <a:pPr marL="76200" indent="0" algn="l">
              <a:lnSpc>
                <a:spcPct val="107000"/>
              </a:lnSpc>
              <a:spcAft>
                <a:spcPts val="800"/>
              </a:spcAft>
              <a:buNone/>
            </a:pPr>
            <a:r>
              <a:rPr lang="en-US" sz="1800" b="1" dirty="0">
                <a:latin typeface="Times New Roman" panose="02020603050405020304" pitchFamily="18" charset="0"/>
                <a:cs typeface="Times New Roman" panose="02020603050405020304" pitchFamily="18" charset="0"/>
              </a:rPr>
              <a:t>Onboarding Screens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Onboarding screen has introduction message to the app and provides basic information about the application. From onboarding screens, user has a button to login/register.</a:t>
            </a:r>
          </a:p>
          <a:p>
            <a:pPr marL="76200" indent="0" algn="l">
              <a:lnSpc>
                <a:spcPct val="107000"/>
              </a:lnSpc>
              <a:spcAft>
                <a:spcPts val="800"/>
              </a:spcAft>
              <a:buNone/>
            </a:pPr>
            <a:r>
              <a:rPr lang="en-US" sz="1800" b="1" dirty="0">
                <a:latin typeface="Times New Roman" panose="02020603050405020304" pitchFamily="18" charset="0"/>
                <a:cs typeface="Times New Roman" panose="02020603050405020304" pitchFamily="18" charset="0"/>
              </a:rPr>
              <a:t>Registration Page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User should be able to enter their details in the provided fields and click on the register button.</a:t>
            </a:r>
          </a:p>
          <a:p>
            <a:pPr marL="76200" indent="0" algn="l">
              <a:lnSpc>
                <a:spcPct val="107000"/>
              </a:lnSpc>
              <a:spcAft>
                <a:spcPts val="800"/>
              </a:spcAft>
              <a:buNone/>
            </a:pPr>
            <a:r>
              <a:rPr lang="en-US" sz="1800" b="1" dirty="0">
                <a:latin typeface="Times New Roman" panose="02020603050405020304" pitchFamily="18" charset="0"/>
                <a:cs typeface="Times New Roman" panose="02020603050405020304" pitchFamily="18" charset="0"/>
              </a:rPr>
              <a:t>Login Page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User should be able to enter their credentials and click on the login button.</a:t>
            </a:r>
          </a:p>
          <a:p>
            <a:pPr marL="76200" indent="0" algn="l">
              <a:lnSpc>
                <a:spcPct val="107000"/>
              </a:lnSpc>
              <a:spcAft>
                <a:spcPts val="800"/>
              </a:spcAft>
              <a:buNone/>
            </a:pPr>
            <a:r>
              <a:rPr lang="en-US" sz="1800" b="1" dirty="0">
                <a:latin typeface="Times New Roman" panose="02020603050405020304" pitchFamily="18" charset="0"/>
                <a:cs typeface="Times New Roman" panose="02020603050405020304" pitchFamily="18" charset="0"/>
              </a:rPr>
              <a:t>Home Page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From the home page user should be able to navigate through all the features of the application. For example Friends tab, Bluetooth tab, Notifications Tab, Settings Tab.</a:t>
            </a:r>
          </a:p>
        </p:txBody>
      </p:sp>
    </p:spTree>
    <p:extLst>
      <p:ext uri="{BB962C8B-B14F-4D97-AF65-F5344CB8AC3E}">
        <p14:creationId xmlns:p14="http://schemas.microsoft.com/office/powerpoint/2010/main" val="483501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10E11-DF4A-9174-DE67-E651184A79DA}"/>
              </a:ext>
            </a:extLst>
          </p:cNvPr>
          <p:cNvSpPr>
            <a:spLocks noGrp="1"/>
          </p:cNvSpPr>
          <p:nvPr>
            <p:ph type="title"/>
          </p:nvPr>
        </p:nvSpPr>
        <p:spPr>
          <a:xfrm>
            <a:off x="550500" y="759800"/>
            <a:ext cx="7473360" cy="396300"/>
          </a:xfrm>
        </p:spPr>
        <p:txBody>
          <a:bodyPr/>
          <a:lstStyle/>
          <a:p>
            <a: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 VIABLE PRODUCT (MVP)</a:t>
            </a:r>
            <a:br>
              <a:rPr lang="en-IN" sz="28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2800" dirty="0">
              <a:effectLst>
                <a:outerShdw blurRad="38100" dist="38100" dir="2700000" algn="tl">
                  <a:srgbClr val="000000">
                    <a:alpha val="43137"/>
                  </a:srgbClr>
                </a:outerShdw>
              </a:effectLst>
            </a:endParaRPr>
          </a:p>
        </p:txBody>
      </p:sp>
      <p:sp>
        <p:nvSpPr>
          <p:cNvPr id="5" name="Text Placeholder 4">
            <a:extLst>
              <a:ext uri="{FF2B5EF4-FFF2-40B4-BE49-F238E27FC236}">
                <a16:creationId xmlns:a16="http://schemas.microsoft.com/office/drawing/2014/main" id="{A983584B-CB43-2AF7-0B4D-D63C690EEFA1}"/>
              </a:ext>
            </a:extLst>
          </p:cNvPr>
          <p:cNvSpPr>
            <a:spLocks noGrp="1"/>
          </p:cNvSpPr>
          <p:nvPr>
            <p:ph type="body" idx="1"/>
          </p:nvPr>
        </p:nvSpPr>
        <p:spPr>
          <a:xfrm>
            <a:off x="119528" y="594148"/>
            <a:ext cx="6756193" cy="3789552"/>
          </a:xfrm>
        </p:spPr>
        <p:txBody>
          <a:bodyPr/>
          <a:lstStyle/>
          <a:p>
            <a:pPr marL="76200" indent="0">
              <a:lnSpc>
                <a:spcPct val="107000"/>
              </a:lnSpc>
              <a:spcAft>
                <a:spcPts val="800"/>
              </a:spcAft>
              <a:buNone/>
            </a:pPr>
            <a:r>
              <a:rPr lang="en-US" sz="1800" b="1" dirty="0">
                <a:latin typeface="Times New Roman" panose="02020603050405020304" pitchFamily="18" charset="0"/>
                <a:cs typeface="Times New Roman" panose="02020603050405020304" pitchFamily="18" charset="0"/>
              </a:rPr>
              <a:t>Friends Tab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QR code is displayed for the application and This QR code can be scanned by another registered application user add the current user to their friends list.</a:t>
            </a:r>
          </a:p>
          <a:p>
            <a:pPr marL="76200" indent="0">
              <a:lnSpc>
                <a:spcPct val="107000"/>
              </a:lnSpc>
              <a:spcAft>
                <a:spcPts val="800"/>
              </a:spcAft>
              <a:buNone/>
            </a:pPr>
            <a:r>
              <a:rPr lang="en-US" sz="1800" b="1" dirty="0">
                <a:latin typeface="Times New Roman" panose="02020603050405020304" pitchFamily="18" charset="0"/>
                <a:cs typeface="Times New Roman" panose="02020603050405020304" pitchFamily="18" charset="0"/>
              </a:rPr>
              <a:t>Bluetooth Tab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Scan button is available in the blue tooth tab which will enable to device Bluetooth and scan for devices in the Bluetooth area. </a:t>
            </a:r>
          </a:p>
          <a:p>
            <a:pPr marL="76200" indent="0">
              <a:lnSpc>
                <a:spcPct val="107000"/>
              </a:lnSpc>
              <a:spcAft>
                <a:spcPts val="800"/>
              </a:spcAft>
              <a:buNone/>
            </a:pPr>
            <a:r>
              <a:rPr lang="en-US" sz="1800" b="1" dirty="0">
                <a:latin typeface="Times New Roman" panose="02020603050405020304" pitchFamily="18" charset="0"/>
                <a:cs typeface="Times New Roman" panose="02020603050405020304" pitchFamily="18" charset="0"/>
              </a:rPr>
              <a:t>Notification Tab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User should be able to see Alerts or Notifications in this Tab. </a:t>
            </a:r>
          </a:p>
          <a:p>
            <a:pPr marL="76200" indent="0">
              <a:lnSpc>
                <a:spcPct val="107000"/>
              </a:lnSpc>
              <a:spcAft>
                <a:spcPts val="800"/>
              </a:spcAft>
              <a:buNone/>
            </a:pPr>
            <a:r>
              <a:rPr lang="en-US" sz="1800" b="1" dirty="0">
                <a:latin typeface="Times New Roman" panose="02020603050405020304" pitchFamily="18" charset="0"/>
                <a:cs typeface="Times New Roman" panose="02020603050405020304" pitchFamily="18" charset="0"/>
              </a:rPr>
              <a:t>Settings Tab : </a:t>
            </a:r>
          </a:p>
          <a:p>
            <a:pPr marL="533400" lvl="1" indent="0">
              <a:lnSpc>
                <a:spcPct val="107000"/>
              </a:lnSpc>
              <a:spcAft>
                <a:spcPts val="800"/>
              </a:spcAft>
              <a:buNone/>
            </a:pPr>
            <a:r>
              <a:rPr lang="en-US" sz="1600" dirty="0">
                <a:latin typeface="Times New Roman" panose="02020603050405020304" pitchFamily="18" charset="0"/>
                <a:cs typeface="Times New Roman" panose="02020603050405020304" pitchFamily="18" charset="0"/>
              </a:rPr>
              <a:t>User has option to edit their profile and send feed back about the application to admin team through this tab.</a:t>
            </a:r>
            <a:endParaRPr lang="en-IN" sz="1600" dirty="0">
              <a:latin typeface="Times New Roman" panose="02020603050405020304" pitchFamily="18" charset="0"/>
              <a:cs typeface="Times New Roman" panose="02020603050405020304" pitchFamily="18" charset="0"/>
            </a:endParaRPr>
          </a:p>
          <a:p>
            <a:pPr marL="76200" indent="0" algn="l">
              <a:lnSpc>
                <a:spcPct val="107000"/>
              </a:lnSpc>
              <a:spcAft>
                <a:spcPts val="800"/>
              </a:spcAft>
              <a:buNone/>
            </a:pPr>
            <a:endParaRPr lang="en-US" sz="1600" dirty="0"/>
          </a:p>
        </p:txBody>
      </p:sp>
    </p:spTree>
    <p:extLst>
      <p:ext uri="{BB962C8B-B14F-4D97-AF65-F5344CB8AC3E}">
        <p14:creationId xmlns:p14="http://schemas.microsoft.com/office/powerpoint/2010/main" val="32422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6" name="Google Shape;886;p108">
            <a:extLst>
              <a:ext uri="{FF2B5EF4-FFF2-40B4-BE49-F238E27FC236}">
                <a16:creationId xmlns:a16="http://schemas.microsoft.com/office/drawing/2014/main" id="{E7A81446-2980-5799-D7D0-49B8FC1AE43D}"/>
              </a:ext>
            </a:extLst>
          </p:cNvPr>
          <p:cNvGrpSpPr/>
          <p:nvPr/>
        </p:nvGrpSpPr>
        <p:grpSpPr>
          <a:xfrm>
            <a:off x="3346080" y="1253492"/>
            <a:ext cx="338842" cy="336332"/>
            <a:chOff x="-56012425" y="1903275"/>
            <a:chExt cx="320600" cy="318225"/>
          </a:xfrm>
        </p:grpSpPr>
        <p:sp>
          <p:nvSpPr>
            <p:cNvPr id="7" name="Google Shape;887;p108">
              <a:extLst>
                <a:ext uri="{FF2B5EF4-FFF2-40B4-BE49-F238E27FC236}">
                  <a16:creationId xmlns:a16="http://schemas.microsoft.com/office/drawing/2014/main" id="{19E11DB6-0EDB-67A2-B777-DAEDBD0BE5F1}"/>
                </a:ext>
              </a:extLst>
            </p:cNvPr>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108">
              <a:extLst>
                <a:ext uri="{FF2B5EF4-FFF2-40B4-BE49-F238E27FC236}">
                  <a16:creationId xmlns:a16="http://schemas.microsoft.com/office/drawing/2014/main" id="{A9D03DDD-567D-DB50-D559-E1F96479A16A}"/>
                </a:ext>
              </a:extLst>
            </p:cNvPr>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94;p108">
            <a:extLst>
              <a:ext uri="{FF2B5EF4-FFF2-40B4-BE49-F238E27FC236}">
                <a16:creationId xmlns:a16="http://schemas.microsoft.com/office/drawing/2014/main" id="{4F3F50AB-2B9E-92E9-83AA-C5A478CE2181}"/>
              </a:ext>
            </a:extLst>
          </p:cNvPr>
          <p:cNvGrpSpPr/>
          <p:nvPr/>
        </p:nvGrpSpPr>
        <p:grpSpPr>
          <a:xfrm>
            <a:off x="5450711" y="1256258"/>
            <a:ext cx="295536" cy="336332"/>
            <a:chOff x="-56774050" y="1904075"/>
            <a:chExt cx="279625" cy="318225"/>
          </a:xfrm>
        </p:grpSpPr>
        <p:sp>
          <p:nvSpPr>
            <p:cNvPr id="10" name="Google Shape;895;p108">
              <a:extLst>
                <a:ext uri="{FF2B5EF4-FFF2-40B4-BE49-F238E27FC236}">
                  <a16:creationId xmlns:a16="http://schemas.microsoft.com/office/drawing/2014/main" id="{C9D069C0-B36F-7944-303B-B8B30A5F7280}"/>
                </a:ext>
              </a:extLst>
            </p:cNvPr>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6;p108">
              <a:extLst>
                <a:ext uri="{FF2B5EF4-FFF2-40B4-BE49-F238E27FC236}">
                  <a16:creationId xmlns:a16="http://schemas.microsoft.com/office/drawing/2014/main" id="{173CD1DA-4302-C04D-DA3E-58069C87724A}"/>
                </a:ext>
              </a:extLst>
            </p:cNvPr>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899;p108">
            <a:extLst>
              <a:ext uri="{FF2B5EF4-FFF2-40B4-BE49-F238E27FC236}">
                <a16:creationId xmlns:a16="http://schemas.microsoft.com/office/drawing/2014/main" id="{52152A11-97EF-1D3F-6F58-4AC474EA96E6}"/>
              </a:ext>
            </a:extLst>
          </p:cNvPr>
          <p:cNvSpPr txBox="1">
            <a:spLocks/>
          </p:cNvSpPr>
          <p:nvPr/>
        </p:nvSpPr>
        <p:spPr>
          <a:xfrm>
            <a:off x="0" y="1492250"/>
            <a:ext cx="1570038" cy="57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1pPr>
            <a:lvl2pPr marR="0" lvl="1"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2pPr>
            <a:lvl3pPr marR="0" lvl="2"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3pPr>
            <a:lvl4pPr marR="0" lvl="3"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4pPr>
            <a:lvl5pPr marR="0" lvl="4"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5pPr>
            <a:lvl6pPr marR="0" lvl="5"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6pPr>
            <a:lvl7pPr marR="0" lvl="6"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7pPr>
            <a:lvl8pPr marR="0" lvl="7"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8pPr>
            <a:lvl9pPr marR="0" lvl="8" algn="l" rtl="0">
              <a:lnSpc>
                <a:spcPct val="90000"/>
              </a:lnSpc>
              <a:spcBef>
                <a:spcPts val="0"/>
              </a:spcBef>
              <a:spcAft>
                <a:spcPts val="0"/>
              </a:spcAft>
              <a:buClr>
                <a:schemeClr val="accent1"/>
              </a:buClr>
              <a:buSzPts val="3200"/>
              <a:buFont typeface="Oswald"/>
              <a:buNone/>
              <a:defRPr sz="3200" b="0" i="0" u="none" strike="noStrike" cap="none">
                <a:solidFill>
                  <a:schemeClr val="accent1"/>
                </a:solidFill>
                <a:latin typeface="Oswald"/>
                <a:ea typeface="Oswald"/>
                <a:cs typeface="Oswald"/>
                <a:sym typeface="Oswald"/>
              </a:defRPr>
            </a:lvl9pPr>
          </a:lstStyle>
          <a:p>
            <a:pPr algn="ctr">
              <a:buClr>
                <a:schemeClr val="dk1"/>
              </a:buClr>
              <a:buSzPts val="1100"/>
              <a:buFont typeface="Arial"/>
              <a:buNone/>
            </a:pPr>
            <a:r>
              <a:rPr lang="en-IN"/>
              <a:t>JENNA DOE</a:t>
            </a:r>
          </a:p>
        </p:txBody>
      </p:sp>
      <p:pic>
        <p:nvPicPr>
          <p:cNvPr id="14" name="Picture 13">
            <a:extLst>
              <a:ext uri="{FF2B5EF4-FFF2-40B4-BE49-F238E27FC236}">
                <a16:creationId xmlns:a16="http://schemas.microsoft.com/office/drawing/2014/main" id="{629648D3-AE9E-01F0-3197-70494D3214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7082" y="917174"/>
            <a:ext cx="1907704" cy="1596729"/>
          </a:xfrm>
          <a:prstGeom prst="rect">
            <a:avLst/>
          </a:prstGeom>
        </p:spPr>
      </p:pic>
      <p:pic>
        <p:nvPicPr>
          <p:cNvPr id="15" name="Picture 14">
            <a:extLst>
              <a:ext uri="{FF2B5EF4-FFF2-40B4-BE49-F238E27FC236}">
                <a16:creationId xmlns:a16="http://schemas.microsoft.com/office/drawing/2014/main" id="{7CC544A3-0AD1-AADA-B11A-0AB38BC02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7" y="917174"/>
            <a:ext cx="1892906" cy="1596728"/>
          </a:xfrm>
          <a:prstGeom prst="rect">
            <a:avLst/>
          </a:prstGeom>
        </p:spPr>
      </p:pic>
      <p:pic>
        <p:nvPicPr>
          <p:cNvPr id="16" name="Picture 15">
            <a:extLst>
              <a:ext uri="{FF2B5EF4-FFF2-40B4-BE49-F238E27FC236}">
                <a16:creationId xmlns:a16="http://schemas.microsoft.com/office/drawing/2014/main" id="{9FBED570-57E8-54CE-E062-423E4390C3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197" y="2711840"/>
            <a:ext cx="2430590" cy="2208668"/>
          </a:xfrm>
          <a:prstGeom prst="rect">
            <a:avLst/>
          </a:prstGeom>
        </p:spPr>
      </p:pic>
      <p:pic>
        <p:nvPicPr>
          <p:cNvPr id="17" name="Picture 16">
            <a:extLst>
              <a:ext uri="{FF2B5EF4-FFF2-40B4-BE49-F238E27FC236}">
                <a16:creationId xmlns:a16="http://schemas.microsoft.com/office/drawing/2014/main" id="{017EC5CB-2CA4-51D5-431C-EEA152B9C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2213" y="2690345"/>
            <a:ext cx="2721864" cy="2230163"/>
          </a:xfrm>
          <a:prstGeom prst="rect">
            <a:avLst/>
          </a:prstGeom>
        </p:spPr>
      </p:pic>
      <p:pic>
        <p:nvPicPr>
          <p:cNvPr id="18" name="Picture 2" descr="Android Studio 4.0 – the Most Exciting Updates Explained">
            <a:extLst>
              <a:ext uri="{FF2B5EF4-FFF2-40B4-BE49-F238E27FC236}">
                <a16:creationId xmlns:a16="http://schemas.microsoft.com/office/drawing/2014/main" id="{233F399A-B851-D829-C81A-376FF1BD25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2185" y="948332"/>
            <a:ext cx="2430469" cy="15655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ow to set up the perfect Jira Notification Scheme [ the 2020 Guide ]">
            <a:extLst>
              <a:ext uri="{FF2B5EF4-FFF2-40B4-BE49-F238E27FC236}">
                <a16:creationId xmlns:a16="http://schemas.microsoft.com/office/drawing/2014/main" id="{36AB6919-778E-355C-660C-A1F0F50A40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0934" y="2690345"/>
            <a:ext cx="2659503" cy="22301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Getting Started with Firebase Firestore | by Jason Byrne | FloSports  Engineering">
            <a:extLst>
              <a:ext uri="{FF2B5EF4-FFF2-40B4-BE49-F238E27FC236}">
                <a16:creationId xmlns:a16="http://schemas.microsoft.com/office/drawing/2014/main" id="{8EF81F2B-3F58-26B3-BD5C-87F863BABE3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00875" y="940748"/>
            <a:ext cx="2046348" cy="15655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0041C70-04D8-3D90-FB0E-DB02D4DC3323}"/>
              </a:ext>
            </a:extLst>
          </p:cNvPr>
          <p:cNvSpPr txBox="1"/>
          <p:nvPr/>
        </p:nvSpPr>
        <p:spPr>
          <a:xfrm>
            <a:off x="2227082" y="-30114"/>
            <a:ext cx="3717386" cy="1138773"/>
          </a:xfrm>
          <a:prstGeom prst="rect">
            <a:avLst/>
          </a:prstGeom>
          <a:noFill/>
        </p:spPr>
        <p:txBody>
          <a:bodyPr wrap="square">
            <a:spAutoFit/>
          </a:bodyPr>
          <a:lstStyle/>
          <a:p>
            <a:r>
              <a:rPr lang="en-IN" sz="3200" b="1" dirty="0">
                <a:solidFill>
                  <a:srgbClr val="20212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TECHNOLOGIES</a:t>
            </a:r>
            <a:r>
              <a:rPr lang="en-IN" sz="2400" b="1" dirty="0">
                <a:solidFill>
                  <a:srgbClr val="202124"/>
                </a:solidFill>
                <a:latin typeface="Times New Roman" panose="02020603050405020304" pitchFamily="18" charset="0"/>
                <a:cs typeface="Times New Roman" panose="02020603050405020304" pitchFamily="18" charset="0"/>
              </a:rPr>
              <a:t> </a:t>
            </a:r>
            <a:br>
              <a:rPr lang="en-IN" sz="1800" b="1" i="0" dirty="0">
                <a:solidFill>
                  <a:srgbClr val="202124"/>
                </a:solidFill>
                <a:effectLst/>
                <a:latin typeface="Times New Roman" panose="02020603050405020304" pitchFamily="18" charset="0"/>
                <a:cs typeface="Times New Roman" panose="02020603050405020304" pitchFamily="18" charset="0"/>
              </a:rPr>
            </a:br>
            <a:endParaRPr lang="en-IN" sz="1800" b="1" dirty="0">
              <a:latin typeface="Times New Roman" panose="02020603050405020304" pitchFamily="18" charset="0"/>
              <a:cs typeface="Times New Roman" panose="02020603050405020304" pitchFamily="18" charset="0"/>
            </a:endParaRPr>
          </a:p>
          <a:p>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251047-2B22-8093-ABC8-64AF675415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3" name="Picture 2">
            <a:extLst>
              <a:ext uri="{FF2B5EF4-FFF2-40B4-BE49-F238E27FC236}">
                <a16:creationId xmlns:a16="http://schemas.microsoft.com/office/drawing/2014/main" id="{9AAFE809-F381-204B-2BF0-00148C237FB1}"/>
              </a:ext>
            </a:extLst>
          </p:cNvPr>
          <p:cNvPicPr>
            <a:picLocks noChangeAspect="1"/>
          </p:cNvPicPr>
          <p:nvPr/>
        </p:nvPicPr>
        <p:blipFill>
          <a:blip r:embed="rId2"/>
          <a:stretch>
            <a:fillRect/>
          </a:stretch>
        </p:blipFill>
        <p:spPr>
          <a:xfrm>
            <a:off x="0" y="14288"/>
            <a:ext cx="9143999" cy="5143500"/>
          </a:xfrm>
          <a:prstGeom prst="rect">
            <a:avLst/>
          </a:prstGeom>
        </p:spPr>
      </p:pic>
    </p:spTree>
    <p:extLst>
      <p:ext uri="{BB962C8B-B14F-4D97-AF65-F5344CB8AC3E}">
        <p14:creationId xmlns:p14="http://schemas.microsoft.com/office/powerpoint/2010/main" val="879127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txBox="1">
            <a:spLocks noGrp="1"/>
          </p:cNvSpPr>
          <p:nvPr>
            <p:ph type="title" idx="4294967295"/>
          </p:nvPr>
        </p:nvSpPr>
        <p:spPr>
          <a:xfrm>
            <a:off x="1321594" y="188681"/>
            <a:ext cx="6143624" cy="725719"/>
          </a:xfrm>
          <a:prstGeom prst="rect">
            <a:avLst/>
          </a:prstGeom>
          <a:effectLst>
            <a:outerShdw blurRad="57150" dist="19050" dir="5400000" algn="bl" rotWithShape="0">
              <a:schemeClr val="dk1">
                <a:alpha val="50000"/>
              </a:schemeClr>
            </a:outerShdw>
          </a:effectLst>
        </p:spPr>
        <p:txBody>
          <a:bodyPr spcFirstLastPara="1" wrap="square" lIns="0" tIns="0" rIns="0" bIns="0" anchor="ctr" anchorCtr="0">
            <a:noAutofit/>
          </a:bodyPr>
          <a:lstStyle/>
          <a:p>
            <a:r>
              <a:rPr lang="en-US" sz="2800" b="1" dirty="0">
                <a:solidFill>
                  <a:schemeClr val="tx1"/>
                </a:solidFill>
                <a:latin typeface="Times New Roman" panose="02020603050405020304" pitchFamily="18" charset="0"/>
                <a:cs typeface="Times New Roman" panose="02020603050405020304" pitchFamily="18" charset="0"/>
              </a:rPr>
              <a:t>ARCHITECTURE DIAGRAM</a:t>
            </a:r>
            <a:br>
              <a:rPr lang="en-IN" sz="2800" b="1" dirty="0">
                <a:solidFill>
                  <a:schemeClr val="tx1"/>
                </a:solidFill>
                <a:latin typeface="Times New Roman" panose="02020603050405020304" pitchFamily="18" charset="0"/>
                <a:cs typeface="Times New Roman" panose="02020603050405020304" pitchFamily="18" charset="0"/>
              </a:rPr>
            </a:br>
            <a:endParaRPr sz="2800" dirty="0">
              <a:solidFill>
                <a:schemeClr val="lt1"/>
              </a:solidFill>
            </a:endParaRPr>
          </a:p>
        </p:txBody>
      </p:sp>
      <p:sp>
        <p:nvSpPr>
          <p:cNvPr id="218" name="Google Shape;218;p22"/>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5122" name="Picture 2" descr="What is an architecture diagram, and why do you need one? | Nulab">
            <a:extLst>
              <a:ext uri="{FF2B5EF4-FFF2-40B4-BE49-F238E27FC236}">
                <a16:creationId xmlns:a16="http://schemas.microsoft.com/office/drawing/2014/main" id="{3BAA70A0-0F6B-B5DC-50EF-421B3BD3D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7886700" cy="4229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Arrow Down with solid fill">
            <a:extLst>
              <a:ext uri="{FF2B5EF4-FFF2-40B4-BE49-F238E27FC236}">
                <a16:creationId xmlns:a16="http://schemas.microsoft.com/office/drawing/2014/main" id="{BB0A37E3-3D3F-E149-30A6-B41D1422EE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2645" y="2183022"/>
            <a:ext cx="404729" cy="379890"/>
          </a:xfrm>
          <a:prstGeom prst="rect">
            <a:avLst/>
          </a:prstGeom>
        </p:spPr>
      </p:pic>
      <p:pic>
        <p:nvPicPr>
          <p:cNvPr id="14" name="Graphic 13" descr="Arrow Down with solid fill">
            <a:extLst>
              <a:ext uri="{FF2B5EF4-FFF2-40B4-BE49-F238E27FC236}">
                <a16:creationId xmlns:a16="http://schemas.microsoft.com/office/drawing/2014/main" id="{5E27047A-F8E7-5405-A911-E1E5B186A5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2645" y="3378546"/>
            <a:ext cx="404729" cy="323426"/>
          </a:xfrm>
          <a:prstGeom prst="rect">
            <a:avLst/>
          </a:prstGeom>
        </p:spPr>
      </p:pic>
      <p:pic>
        <p:nvPicPr>
          <p:cNvPr id="17" name="Graphic 16" descr="Arrow Down with solid fill">
            <a:extLst>
              <a:ext uri="{FF2B5EF4-FFF2-40B4-BE49-F238E27FC236}">
                <a16:creationId xmlns:a16="http://schemas.microsoft.com/office/drawing/2014/main" id="{4AD48D3A-8575-CD39-928A-53C329B8F7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524180" y="3686660"/>
            <a:ext cx="404729" cy="761668"/>
          </a:xfrm>
          <a:prstGeom prst="rect">
            <a:avLst/>
          </a:prstGeom>
        </p:spPr>
      </p:pic>
      <p:pic>
        <p:nvPicPr>
          <p:cNvPr id="19" name="Graphic 18" descr="Arrow Up with solid fill">
            <a:extLst>
              <a:ext uri="{FF2B5EF4-FFF2-40B4-BE49-F238E27FC236}">
                <a16:creationId xmlns:a16="http://schemas.microsoft.com/office/drawing/2014/main" id="{1AD18A24-B6E0-864D-DDE6-DCED6912F9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3497256" y="3860477"/>
            <a:ext cx="458577" cy="761667"/>
          </a:xfrm>
          <a:prstGeom prst="rect">
            <a:avLst/>
          </a:prstGeom>
        </p:spPr>
      </p:pic>
      <p:sp>
        <p:nvSpPr>
          <p:cNvPr id="20" name="Rectangle 19">
            <a:extLst>
              <a:ext uri="{FF2B5EF4-FFF2-40B4-BE49-F238E27FC236}">
                <a16:creationId xmlns:a16="http://schemas.microsoft.com/office/drawing/2014/main" id="{1441E982-9732-AB59-0EA3-3B6B3785F724}"/>
              </a:ext>
            </a:extLst>
          </p:cNvPr>
          <p:cNvSpPr/>
          <p:nvPr/>
        </p:nvSpPr>
        <p:spPr>
          <a:xfrm>
            <a:off x="4158935" y="3790119"/>
            <a:ext cx="1861988" cy="7626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solidFill>
                  <a:schemeClr val="tx1"/>
                </a:solidFill>
                <a:highlight>
                  <a:srgbClr val="00FF00"/>
                </a:highlight>
                <a:latin typeface="Times New Roman" panose="02020603050405020304" pitchFamily="18" charset="0"/>
                <a:cs typeface="Times New Roman" panose="02020603050405020304" pitchFamily="18" charset="0"/>
              </a:rPr>
              <a:t>Machine Learning Service with Deep Neural Networks</a:t>
            </a:r>
          </a:p>
        </p:txBody>
      </p:sp>
      <p:pic>
        <p:nvPicPr>
          <p:cNvPr id="22" name="Graphic 21" descr="Arrow Right with solid fill">
            <a:extLst>
              <a:ext uri="{FF2B5EF4-FFF2-40B4-BE49-F238E27FC236}">
                <a16:creationId xmlns:a16="http://schemas.microsoft.com/office/drawing/2014/main" id="{3550C1BA-0688-7375-6FCF-AB349276B7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479" y="3790119"/>
            <a:ext cx="626261" cy="685800"/>
          </a:xfrm>
          <a:prstGeom prst="rect">
            <a:avLst/>
          </a:prstGeom>
        </p:spPr>
      </p:pic>
      <p:pic>
        <p:nvPicPr>
          <p:cNvPr id="25" name="Graphic 24" descr="Arrow Up with solid fill">
            <a:extLst>
              <a:ext uri="{FF2B5EF4-FFF2-40B4-BE49-F238E27FC236}">
                <a16:creationId xmlns:a16="http://schemas.microsoft.com/office/drawing/2014/main" id="{98E9401D-FDDD-2A10-8F0D-8B25B11A84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16446" y="3263600"/>
            <a:ext cx="472044" cy="558829"/>
          </a:xfrm>
          <a:prstGeom prst="rect">
            <a:avLst/>
          </a:prstGeom>
        </p:spPr>
      </p:pic>
      <p:pic>
        <p:nvPicPr>
          <p:cNvPr id="28" name="Graphic 27" descr="Arrow Up with solid fill">
            <a:extLst>
              <a:ext uri="{FF2B5EF4-FFF2-40B4-BE49-F238E27FC236}">
                <a16:creationId xmlns:a16="http://schemas.microsoft.com/office/drawing/2014/main" id="{337CC90C-06F6-D92E-1384-537A34E02A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98385" y="1969158"/>
            <a:ext cx="472044" cy="558829"/>
          </a:xfrm>
          <a:prstGeom prst="rect">
            <a:avLst/>
          </a:prstGeom>
        </p:spPr>
      </p:pic>
      <p:sp>
        <p:nvSpPr>
          <p:cNvPr id="29" name="Rectangle 28">
            <a:extLst>
              <a:ext uri="{FF2B5EF4-FFF2-40B4-BE49-F238E27FC236}">
                <a16:creationId xmlns:a16="http://schemas.microsoft.com/office/drawing/2014/main" id="{6E259145-229A-1255-BAE5-BAD61AE68B53}"/>
              </a:ext>
            </a:extLst>
          </p:cNvPr>
          <p:cNvSpPr/>
          <p:nvPr/>
        </p:nvSpPr>
        <p:spPr>
          <a:xfrm>
            <a:off x="6514214" y="1222420"/>
            <a:ext cx="1873923" cy="7234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solidFill>
                  <a:schemeClr val="tx1"/>
                </a:solidFill>
                <a:highlight>
                  <a:srgbClr val="00FF00"/>
                </a:highlight>
                <a:latin typeface="Times New Roman" panose="02020603050405020304" pitchFamily="18" charset="0"/>
                <a:cs typeface="Times New Roman" panose="02020603050405020304" pitchFamily="18" charset="0"/>
              </a:rPr>
              <a:t>Notifications &amp; Alerts</a:t>
            </a:r>
          </a:p>
        </p:txBody>
      </p:sp>
      <p:pic>
        <p:nvPicPr>
          <p:cNvPr id="39" name="Picture 38" descr="Icon&#10;&#10;Description automatically generated">
            <a:extLst>
              <a:ext uri="{FF2B5EF4-FFF2-40B4-BE49-F238E27FC236}">
                <a16:creationId xmlns:a16="http://schemas.microsoft.com/office/drawing/2014/main" id="{B3FA2C3B-412D-450D-110F-0C0DE2BABACC}"/>
              </a:ext>
            </a:extLst>
          </p:cNvPr>
          <p:cNvPicPr>
            <a:picLocks noChangeAspect="1"/>
          </p:cNvPicPr>
          <p:nvPr/>
        </p:nvPicPr>
        <p:blipFill>
          <a:blip r:embed="rId11"/>
          <a:stretch>
            <a:fillRect/>
          </a:stretch>
        </p:blipFill>
        <p:spPr>
          <a:xfrm>
            <a:off x="148856" y="369332"/>
            <a:ext cx="1082253" cy="679033"/>
          </a:xfrm>
          <a:prstGeom prst="rect">
            <a:avLst/>
          </a:prstGeom>
        </p:spPr>
      </p:pic>
      <p:sp>
        <p:nvSpPr>
          <p:cNvPr id="40" name="TextBox 39">
            <a:extLst>
              <a:ext uri="{FF2B5EF4-FFF2-40B4-BE49-F238E27FC236}">
                <a16:creationId xmlns:a16="http://schemas.microsoft.com/office/drawing/2014/main" id="{708F233B-3AD7-AA94-1E99-EAA1811EFD23}"/>
              </a:ext>
            </a:extLst>
          </p:cNvPr>
          <p:cNvSpPr txBox="1"/>
          <p:nvPr/>
        </p:nvSpPr>
        <p:spPr>
          <a:xfrm>
            <a:off x="411125" y="1138423"/>
            <a:ext cx="819983" cy="307777"/>
          </a:xfrm>
          <a:prstGeom prst="rect">
            <a:avLst/>
          </a:prstGeom>
          <a:noFill/>
        </p:spPr>
        <p:txBody>
          <a:bodyPr wrap="square" rtlCol="0">
            <a:spAutoFit/>
          </a:bodyPr>
          <a:lstStyle/>
          <a:p>
            <a:r>
              <a:rPr lang="en-US" b="1" dirty="0">
                <a:solidFill>
                  <a:schemeClr val="tx1"/>
                </a:solidFill>
                <a:highlight>
                  <a:srgbClr val="00FF00"/>
                </a:highlight>
                <a:latin typeface="Times New Roman" panose="02020603050405020304" pitchFamily="18" charset="0"/>
                <a:cs typeface="Times New Roman" panose="02020603050405020304" pitchFamily="18" charset="0"/>
              </a:rPr>
              <a:t>USER</a:t>
            </a:r>
          </a:p>
        </p:txBody>
      </p:sp>
      <p:pic>
        <p:nvPicPr>
          <p:cNvPr id="42" name="Picture 41" descr="Icon&#10;&#10;Description automatically generated">
            <a:extLst>
              <a:ext uri="{FF2B5EF4-FFF2-40B4-BE49-F238E27FC236}">
                <a16:creationId xmlns:a16="http://schemas.microsoft.com/office/drawing/2014/main" id="{C4C27930-81A0-AB82-0D7A-CFB2CA7A1A94}"/>
              </a:ext>
            </a:extLst>
          </p:cNvPr>
          <p:cNvPicPr>
            <a:picLocks noChangeAspect="1"/>
          </p:cNvPicPr>
          <p:nvPr/>
        </p:nvPicPr>
        <p:blipFill>
          <a:blip r:embed="rId12"/>
          <a:stretch>
            <a:fillRect/>
          </a:stretch>
        </p:blipFill>
        <p:spPr>
          <a:xfrm>
            <a:off x="1295091" y="1138423"/>
            <a:ext cx="1776292" cy="701357"/>
          </a:xfrm>
          <a:prstGeom prst="rect">
            <a:avLst/>
          </a:prstGeom>
        </p:spPr>
      </p:pic>
      <p:sp>
        <p:nvSpPr>
          <p:cNvPr id="43" name="TextBox 42">
            <a:extLst>
              <a:ext uri="{FF2B5EF4-FFF2-40B4-BE49-F238E27FC236}">
                <a16:creationId xmlns:a16="http://schemas.microsoft.com/office/drawing/2014/main" id="{BD450EDF-B8AC-13B0-8499-4F42E76F69C1}"/>
              </a:ext>
            </a:extLst>
          </p:cNvPr>
          <p:cNvSpPr txBox="1"/>
          <p:nvPr/>
        </p:nvSpPr>
        <p:spPr>
          <a:xfrm>
            <a:off x="1087921" y="1866375"/>
            <a:ext cx="2445488" cy="338554"/>
          </a:xfrm>
          <a:prstGeom prst="rect">
            <a:avLst/>
          </a:prstGeom>
          <a:noFill/>
        </p:spPr>
        <p:txBody>
          <a:bodyPr wrap="square" rtlCol="0">
            <a:spAutoFit/>
          </a:bodyPr>
          <a:lstStyle/>
          <a:p>
            <a:r>
              <a:rPr lang="en-US" sz="1600" b="1" dirty="0">
                <a:solidFill>
                  <a:schemeClr val="tx1"/>
                </a:solidFill>
                <a:highlight>
                  <a:srgbClr val="00FF00"/>
                </a:highlight>
                <a:latin typeface="Times New Roman" panose="02020603050405020304" pitchFamily="18" charset="0"/>
                <a:cs typeface="Times New Roman" panose="02020603050405020304" pitchFamily="18" charset="0"/>
              </a:rPr>
              <a:t>          Mobile Application</a:t>
            </a:r>
          </a:p>
        </p:txBody>
      </p:sp>
      <p:pic>
        <p:nvPicPr>
          <p:cNvPr id="45" name="Picture 44" descr="A picture containing logo&#10;&#10;Description automatically generated">
            <a:extLst>
              <a:ext uri="{FF2B5EF4-FFF2-40B4-BE49-F238E27FC236}">
                <a16:creationId xmlns:a16="http://schemas.microsoft.com/office/drawing/2014/main" id="{E83BA4E3-9152-01DD-41BA-DF4B3A5FC02E}"/>
              </a:ext>
            </a:extLst>
          </p:cNvPr>
          <p:cNvPicPr>
            <a:picLocks noChangeAspect="1"/>
          </p:cNvPicPr>
          <p:nvPr/>
        </p:nvPicPr>
        <p:blipFill>
          <a:blip r:embed="rId13"/>
          <a:stretch>
            <a:fillRect/>
          </a:stretch>
        </p:blipFill>
        <p:spPr>
          <a:xfrm>
            <a:off x="1231108" y="2612630"/>
            <a:ext cx="2011490" cy="737343"/>
          </a:xfrm>
          <a:prstGeom prst="rect">
            <a:avLst/>
          </a:prstGeom>
        </p:spPr>
      </p:pic>
      <p:pic>
        <p:nvPicPr>
          <p:cNvPr id="47" name="Picture 46" descr="A blue and white logo&#10;&#10;Description automatically generated with low confidence">
            <a:extLst>
              <a:ext uri="{FF2B5EF4-FFF2-40B4-BE49-F238E27FC236}">
                <a16:creationId xmlns:a16="http://schemas.microsoft.com/office/drawing/2014/main" id="{3288D012-4635-8114-B63A-29B2EA74FAE4}"/>
              </a:ext>
            </a:extLst>
          </p:cNvPr>
          <p:cNvPicPr>
            <a:picLocks noChangeAspect="1"/>
          </p:cNvPicPr>
          <p:nvPr/>
        </p:nvPicPr>
        <p:blipFill>
          <a:blip r:embed="rId14"/>
          <a:stretch>
            <a:fillRect/>
          </a:stretch>
        </p:blipFill>
        <p:spPr>
          <a:xfrm>
            <a:off x="1231108" y="3839921"/>
            <a:ext cx="2011490" cy="711270"/>
          </a:xfrm>
          <a:prstGeom prst="rect">
            <a:avLst/>
          </a:prstGeom>
        </p:spPr>
      </p:pic>
      <p:sp>
        <p:nvSpPr>
          <p:cNvPr id="49" name="TextBox 48">
            <a:extLst>
              <a:ext uri="{FF2B5EF4-FFF2-40B4-BE49-F238E27FC236}">
                <a16:creationId xmlns:a16="http://schemas.microsoft.com/office/drawing/2014/main" id="{85A6C740-C572-BEC3-3B5D-6A07286C3741}"/>
              </a:ext>
            </a:extLst>
          </p:cNvPr>
          <p:cNvSpPr txBox="1"/>
          <p:nvPr/>
        </p:nvSpPr>
        <p:spPr>
          <a:xfrm>
            <a:off x="928577" y="4612325"/>
            <a:ext cx="3178803" cy="338554"/>
          </a:xfrm>
          <a:prstGeom prst="rect">
            <a:avLst/>
          </a:prstGeom>
          <a:noFill/>
        </p:spPr>
        <p:txBody>
          <a:bodyPr wrap="square" rtlCol="0">
            <a:spAutoFit/>
          </a:bodyPr>
          <a:lstStyle/>
          <a:p>
            <a:r>
              <a:rPr lang="en-US" sz="1600" b="1" dirty="0">
                <a:solidFill>
                  <a:schemeClr val="tx1"/>
                </a:solidFill>
                <a:highlight>
                  <a:srgbClr val="00FF00"/>
                </a:highlight>
                <a:latin typeface="Times New Roman" panose="02020603050405020304" pitchFamily="18" charset="0"/>
                <a:cs typeface="Times New Roman" panose="02020603050405020304" pitchFamily="18" charset="0"/>
              </a:rPr>
              <a:t>Bluetooth Low Energy Service</a:t>
            </a:r>
          </a:p>
        </p:txBody>
      </p:sp>
      <p:pic>
        <p:nvPicPr>
          <p:cNvPr id="51" name="Picture 50" descr="Graphical user interface, text&#10;&#10;Description automatically generated">
            <a:extLst>
              <a:ext uri="{FF2B5EF4-FFF2-40B4-BE49-F238E27FC236}">
                <a16:creationId xmlns:a16="http://schemas.microsoft.com/office/drawing/2014/main" id="{A9374E68-8D9B-D1E6-D2BA-426C7ECCD84C}"/>
              </a:ext>
            </a:extLst>
          </p:cNvPr>
          <p:cNvPicPr>
            <a:picLocks noChangeAspect="1"/>
          </p:cNvPicPr>
          <p:nvPr/>
        </p:nvPicPr>
        <p:blipFill>
          <a:blip r:embed="rId15"/>
          <a:stretch>
            <a:fillRect/>
          </a:stretch>
        </p:blipFill>
        <p:spPr>
          <a:xfrm>
            <a:off x="6724104" y="3804299"/>
            <a:ext cx="1671335" cy="685800"/>
          </a:xfrm>
          <a:prstGeom prst="rect">
            <a:avLst/>
          </a:prstGeom>
        </p:spPr>
      </p:pic>
      <p:pic>
        <p:nvPicPr>
          <p:cNvPr id="53" name="Picture 52" descr="Text&#10;&#10;Description automatically generated">
            <a:extLst>
              <a:ext uri="{FF2B5EF4-FFF2-40B4-BE49-F238E27FC236}">
                <a16:creationId xmlns:a16="http://schemas.microsoft.com/office/drawing/2014/main" id="{43C0B595-6837-F13F-A2E0-880746ADC918}"/>
              </a:ext>
            </a:extLst>
          </p:cNvPr>
          <p:cNvPicPr>
            <a:picLocks noChangeAspect="1"/>
          </p:cNvPicPr>
          <p:nvPr/>
        </p:nvPicPr>
        <p:blipFill>
          <a:blip r:embed="rId16"/>
          <a:stretch>
            <a:fillRect/>
          </a:stretch>
        </p:blipFill>
        <p:spPr>
          <a:xfrm>
            <a:off x="6698740" y="2551259"/>
            <a:ext cx="1671334" cy="689069"/>
          </a:xfrm>
          <a:prstGeom prst="rect">
            <a:avLst/>
          </a:prstGeom>
        </p:spPr>
      </p:pic>
      <p:sp>
        <p:nvSpPr>
          <p:cNvPr id="3" name="TextBox 2">
            <a:extLst>
              <a:ext uri="{FF2B5EF4-FFF2-40B4-BE49-F238E27FC236}">
                <a16:creationId xmlns:a16="http://schemas.microsoft.com/office/drawing/2014/main" id="{D59DD499-285D-EE5A-0A7C-C4276520CD6C}"/>
              </a:ext>
            </a:extLst>
          </p:cNvPr>
          <p:cNvSpPr txBox="1"/>
          <p:nvPr/>
        </p:nvSpPr>
        <p:spPr>
          <a:xfrm>
            <a:off x="1460205" y="0"/>
            <a:ext cx="6029216" cy="369332"/>
          </a:xfrm>
          <a:prstGeom prst="rect">
            <a:avLst/>
          </a:prstGeom>
          <a:noFill/>
        </p:spPr>
        <p:txBody>
          <a:bodyPr wrap="square">
            <a:spAutoFit/>
          </a:bodyPr>
          <a:lstStyle/>
          <a:p>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CONCEPTUAL ARCHITECTURE DIAGRAM</a:t>
            </a:r>
            <a:endParaRPr lang="en-IN"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8" name="Graphic 37" descr="Arrow Right with solid fill">
            <a:extLst>
              <a:ext uri="{FF2B5EF4-FFF2-40B4-BE49-F238E27FC236}">
                <a16:creationId xmlns:a16="http://schemas.microsoft.com/office/drawing/2014/main" id="{B340292B-0EC4-2CF2-CBEE-83BF48F28F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481117" y="1222421"/>
            <a:ext cx="2926770" cy="685800"/>
          </a:xfrm>
          <a:prstGeom prst="rect">
            <a:avLst/>
          </a:prstGeom>
        </p:spPr>
      </p:pic>
      <p:cxnSp>
        <p:nvCxnSpPr>
          <p:cNvPr id="65" name="Connector: Elbow 64">
            <a:extLst>
              <a:ext uri="{FF2B5EF4-FFF2-40B4-BE49-F238E27FC236}">
                <a16:creationId xmlns:a16="http://schemas.microsoft.com/office/drawing/2014/main" id="{8D852897-EF23-E66A-FD7B-7BD9E42C7165}"/>
              </a:ext>
            </a:extLst>
          </p:cNvPr>
          <p:cNvCxnSpPr/>
          <p:nvPr/>
        </p:nvCxnSpPr>
        <p:spPr>
          <a:xfrm>
            <a:off x="2517978" y="971107"/>
            <a:ext cx="19659" cy="12700"/>
          </a:xfrm>
          <a:prstGeom prst="bentConnector3">
            <a:avLst>
              <a:gd name="adj1" fmla="val 5000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Arrow Up with solid fill">
            <a:extLst>
              <a:ext uri="{FF2B5EF4-FFF2-40B4-BE49-F238E27FC236}">
                <a16:creationId xmlns:a16="http://schemas.microsoft.com/office/drawing/2014/main" id="{0AF9A9DD-84C2-F8B6-A482-5C31B683CD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513409" y="263986"/>
            <a:ext cx="458577" cy="895216"/>
          </a:xfrm>
          <a:prstGeom prst="rect">
            <a:avLst/>
          </a:prstGeom>
        </p:spPr>
      </p:pic>
      <p:pic>
        <p:nvPicPr>
          <p:cNvPr id="78" name="Graphic 77" descr="Arrow Down with solid fill">
            <a:extLst>
              <a:ext uri="{FF2B5EF4-FFF2-40B4-BE49-F238E27FC236}">
                <a16:creationId xmlns:a16="http://schemas.microsoft.com/office/drawing/2014/main" id="{73C3315C-934B-CC9D-0635-112D702283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9007" y="734765"/>
            <a:ext cx="808460" cy="357314"/>
          </a:xfrm>
          <a:prstGeom prst="rect">
            <a:avLst/>
          </a:prstGeom>
        </p:spPr>
      </p:pic>
    </p:spTree>
    <p:extLst>
      <p:ext uri="{BB962C8B-B14F-4D97-AF65-F5344CB8AC3E}">
        <p14:creationId xmlns:p14="http://schemas.microsoft.com/office/powerpoint/2010/main" val="152058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TextBox 3">
            <a:extLst>
              <a:ext uri="{FF2B5EF4-FFF2-40B4-BE49-F238E27FC236}">
                <a16:creationId xmlns:a16="http://schemas.microsoft.com/office/drawing/2014/main" id="{BC86BAFA-D95B-9CAB-7D97-789DF8D03E35}"/>
              </a:ext>
            </a:extLst>
          </p:cNvPr>
          <p:cNvSpPr txBox="1"/>
          <p:nvPr/>
        </p:nvSpPr>
        <p:spPr>
          <a:xfrm>
            <a:off x="265430" y="377222"/>
            <a:ext cx="784098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SEQUENCE ARCHITECTURE DIAGRAM</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C047B14-0132-9A52-763F-46077D974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 y="1258411"/>
            <a:ext cx="9144000" cy="40561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50" y="177582"/>
            <a:ext cx="3108960"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 3 RECAP</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827B2090-41DA-1E59-D2FC-8D2207DA272B}"/>
              </a:ext>
            </a:extLst>
          </p:cNvPr>
          <p:cNvGraphicFramePr>
            <a:graphicFrameLocks noGrp="1"/>
          </p:cNvGraphicFramePr>
          <p:nvPr>
            <p:extLst>
              <p:ext uri="{D42A27DB-BD31-4B8C-83A1-F6EECF244321}">
                <p14:modId xmlns:p14="http://schemas.microsoft.com/office/powerpoint/2010/main" val="433483587"/>
              </p:ext>
            </p:extLst>
          </p:nvPr>
        </p:nvGraphicFramePr>
        <p:xfrm>
          <a:off x="0" y="771525"/>
          <a:ext cx="9144000" cy="4336229"/>
        </p:xfrm>
        <a:graphic>
          <a:graphicData uri="http://schemas.openxmlformats.org/drawingml/2006/table">
            <a:tbl>
              <a:tblPr firstRow="1" firstCol="1" bandRow="1"/>
              <a:tblGrid>
                <a:gridCol w="937846">
                  <a:extLst>
                    <a:ext uri="{9D8B030D-6E8A-4147-A177-3AD203B41FA5}">
                      <a16:colId xmlns:a16="http://schemas.microsoft.com/office/drawing/2014/main" val="3243317771"/>
                    </a:ext>
                  </a:extLst>
                </a:gridCol>
                <a:gridCol w="5028911">
                  <a:extLst>
                    <a:ext uri="{9D8B030D-6E8A-4147-A177-3AD203B41FA5}">
                      <a16:colId xmlns:a16="http://schemas.microsoft.com/office/drawing/2014/main" val="624188744"/>
                    </a:ext>
                  </a:extLst>
                </a:gridCol>
                <a:gridCol w="1195980">
                  <a:extLst>
                    <a:ext uri="{9D8B030D-6E8A-4147-A177-3AD203B41FA5}">
                      <a16:colId xmlns:a16="http://schemas.microsoft.com/office/drawing/2014/main" val="3714217643"/>
                    </a:ext>
                  </a:extLst>
                </a:gridCol>
                <a:gridCol w="1981263">
                  <a:extLst>
                    <a:ext uri="{9D8B030D-6E8A-4147-A177-3AD203B41FA5}">
                      <a16:colId xmlns:a16="http://schemas.microsoft.com/office/drawing/2014/main" val="589082540"/>
                    </a:ext>
                  </a:extLst>
                </a:gridCol>
              </a:tblGrid>
              <a:tr h="402088">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ID</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Summary</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Status </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5"/>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Place</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extLst>
                  <a:ext uri="{0D108BD9-81ED-4DB2-BD59-A6C34878D82A}">
                    <a16:rowId xmlns:a16="http://schemas.microsoft.com/office/drawing/2014/main" val="2346850721"/>
                  </a:ext>
                </a:extLst>
              </a:tr>
              <a:tr h="746082">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Cov-16</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logout from the application so that I can log in again whenever I want.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Logout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292915907"/>
                  </a:ext>
                </a:extLst>
              </a:tr>
              <a:tr h="990780">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Cov-17</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create my account to the application so that I can Keep my account private and Signup Using Name, Email and Password.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Sign Up</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679788113"/>
                  </a:ext>
                </a:extLst>
              </a:tr>
              <a:tr h="589052">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Cov-18</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login using my email id as my user id so that I can access my account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Done </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 Login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1857018235"/>
                  </a:ext>
                </a:extLst>
              </a:tr>
              <a:tr h="1004914">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Cov-19</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navigate between pages so that I can quickly access the features I need </a:t>
                      </a:r>
                      <a:endParaRPr lang="en-US" sz="1600" kern="100" dirty="0">
                        <a:effectLst/>
                        <a:latin typeface="Times New Roman" panose="02020603050405020304" pitchFamily="18" charset="0"/>
                        <a:cs typeface="Times New Roman" panose="02020603050405020304" pitchFamily="18" charset="0"/>
                      </a:endParaRPr>
                    </a:p>
                    <a:p>
                      <a:pPr marL="0" marR="0" indent="12700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777222858"/>
                  </a:ext>
                </a:extLst>
              </a:tr>
              <a:tr h="589052">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Cov-20</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access the feature in 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4036129498"/>
                  </a:ext>
                </a:extLst>
              </a:tr>
            </a:tbl>
          </a:graphicData>
        </a:graphic>
      </p:graphicFrame>
    </p:spTree>
    <p:extLst>
      <p:ext uri="{BB962C8B-B14F-4D97-AF65-F5344CB8AC3E}">
        <p14:creationId xmlns:p14="http://schemas.microsoft.com/office/powerpoint/2010/main" val="403076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50" y="177582"/>
            <a:ext cx="3108960"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 3 RECAP</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8916A72-9486-4C53-0317-EE921EF17918}"/>
              </a:ext>
            </a:extLst>
          </p:cNvPr>
          <p:cNvGraphicFramePr>
            <a:graphicFrameLocks noGrp="1"/>
          </p:cNvGraphicFramePr>
          <p:nvPr>
            <p:extLst>
              <p:ext uri="{D42A27DB-BD31-4B8C-83A1-F6EECF244321}">
                <p14:modId xmlns:p14="http://schemas.microsoft.com/office/powerpoint/2010/main" val="2397943753"/>
              </p:ext>
            </p:extLst>
          </p:nvPr>
        </p:nvGraphicFramePr>
        <p:xfrm>
          <a:off x="1" y="700802"/>
          <a:ext cx="9143999" cy="4442698"/>
        </p:xfrm>
        <a:graphic>
          <a:graphicData uri="http://schemas.openxmlformats.org/drawingml/2006/table">
            <a:tbl>
              <a:tblPr firstRow="1" firstCol="1" bandRow="1">
                <a:tableStyleId>{6B5681E7-3F6B-493A-A081-50176DB923CF}</a:tableStyleId>
              </a:tblPr>
              <a:tblGrid>
                <a:gridCol w="1029547">
                  <a:extLst>
                    <a:ext uri="{9D8B030D-6E8A-4147-A177-3AD203B41FA5}">
                      <a16:colId xmlns:a16="http://schemas.microsoft.com/office/drawing/2014/main" val="2968876199"/>
                    </a:ext>
                  </a:extLst>
                </a:gridCol>
                <a:gridCol w="6857719">
                  <a:extLst>
                    <a:ext uri="{9D8B030D-6E8A-4147-A177-3AD203B41FA5}">
                      <a16:colId xmlns:a16="http://schemas.microsoft.com/office/drawing/2014/main" val="3042639560"/>
                    </a:ext>
                  </a:extLst>
                </a:gridCol>
                <a:gridCol w="1256733">
                  <a:extLst>
                    <a:ext uri="{9D8B030D-6E8A-4147-A177-3AD203B41FA5}">
                      <a16:colId xmlns:a16="http://schemas.microsoft.com/office/drawing/2014/main" val="844771582"/>
                    </a:ext>
                  </a:extLst>
                </a:gridCol>
              </a:tblGrid>
              <a:tr h="674373">
                <a:tc>
                  <a:txBody>
                    <a:bodyPr/>
                    <a:lstStyle/>
                    <a:p>
                      <a:endParaRPr lang="en-US" sz="1600" b="1" kern="100" dirty="0">
                        <a:effectLst/>
                        <a:latin typeface="Times New Roman" panose="02020603050405020304" pitchFamily="18" charset="0"/>
                        <a:cs typeface="Times New Roman" panose="02020603050405020304" pitchFamily="18" charset="0"/>
                      </a:endParaRPr>
                    </a:p>
                    <a:p>
                      <a:r>
                        <a:rPr lang="en-US"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600" b="1" kern="100" dirty="0">
                          <a:effectLst/>
                          <a:latin typeface="Times New Roman" panose="02020603050405020304" pitchFamily="18" charset="0"/>
                          <a:cs typeface="Times New Roman" panose="02020603050405020304" pitchFamily="18" charset="0"/>
                        </a:rPr>
                        <a:t>             </a:t>
                      </a:r>
                    </a:p>
                    <a:p>
                      <a:r>
                        <a:rPr lang="en-IN" sz="1600" b="1" kern="100" dirty="0">
                          <a:effectLst/>
                          <a:latin typeface="Times New Roman" panose="02020603050405020304" pitchFamily="18" charset="0"/>
                          <a:cs typeface="Times New Roman" panose="02020603050405020304" pitchFamily="18" charset="0"/>
                        </a:rPr>
                        <a:t>                                                       Summary</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600" b="1" kern="100" dirty="0">
                          <a:effectLst/>
                          <a:latin typeface="Times New Roman" panose="02020603050405020304" pitchFamily="18" charset="0"/>
                          <a:cs typeface="Times New Roman" panose="02020603050405020304" pitchFamily="18" charset="0"/>
                        </a:rPr>
                        <a:t>Status </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rgbClr val="92D050"/>
                    </a:solidFill>
                  </a:tcPr>
                </a:tc>
                <a:extLst>
                  <a:ext uri="{0D108BD9-81ED-4DB2-BD59-A6C34878D82A}">
                    <a16:rowId xmlns:a16="http://schemas.microsoft.com/office/drawing/2014/main" val="2593653166"/>
                  </a:ext>
                </a:extLst>
              </a:tr>
              <a:tr h="760298">
                <a:tc>
                  <a:txBody>
                    <a:bodyPr/>
                    <a:lstStyle/>
                    <a:p>
                      <a:r>
                        <a:rPr lang="en-US" sz="1600" kern="100" dirty="0">
                          <a:effectLst/>
                          <a:latin typeface="Times New Roman" panose="02020603050405020304" pitchFamily="18" charset="0"/>
                          <a:cs typeface="Times New Roman" panose="02020603050405020304" pitchFamily="18" charset="0"/>
                        </a:rPr>
                        <a:t>    Cov-21</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677059925"/>
                  </a:ext>
                </a:extLst>
              </a:tr>
              <a:tr h="675401">
                <a:tc>
                  <a:txBody>
                    <a:bodyPr/>
                    <a:lstStyle/>
                    <a:p>
                      <a:r>
                        <a:rPr lang="en-US" sz="1600" kern="100" dirty="0">
                          <a:effectLst/>
                          <a:latin typeface="Times New Roman" panose="02020603050405020304" pitchFamily="18" charset="0"/>
                          <a:cs typeface="Times New Roman" panose="02020603050405020304" pitchFamily="18" charset="0"/>
                        </a:rPr>
                        <a:t>    Cov-22</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As a registered user I should be able to add my friends through QR code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 </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791877256"/>
                  </a:ext>
                </a:extLst>
              </a:tr>
              <a:tr h="760298">
                <a:tc>
                  <a:txBody>
                    <a:bodyPr/>
                    <a:lstStyle/>
                    <a:p>
                      <a:pPr algn="ctr"/>
                      <a:r>
                        <a:rPr lang="en-US" sz="1600" kern="100" dirty="0">
                          <a:effectLst/>
                          <a:latin typeface="Times New Roman" panose="02020603050405020304" pitchFamily="18" charset="0"/>
                          <a:cs typeface="Times New Roman" panose="02020603050405020304" pitchFamily="18" charset="0"/>
                        </a:rPr>
                        <a:t>Cov-23</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As a registered user I want to have a functionality to send feedback about the application so that application management will get feedback from users.</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279416647"/>
                  </a:ext>
                </a:extLst>
              </a:tr>
              <a:tr h="786164">
                <a:tc>
                  <a:txBody>
                    <a:bodyPr/>
                    <a:lstStyle/>
                    <a:p>
                      <a:r>
                        <a:rPr lang="en-US" sz="1600" kern="100" dirty="0">
                          <a:effectLst/>
                          <a:latin typeface="Times New Roman" panose="02020603050405020304" pitchFamily="18" charset="0"/>
                          <a:cs typeface="Times New Roman" panose="02020603050405020304" pitchFamily="18" charset="0"/>
                        </a:rPr>
                        <a:t> </a:t>
                      </a:r>
                      <a:endParaRPr lang="en-IN" sz="1600" kern="100" dirty="0">
                        <a:effectLst/>
                        <a:latin typeface="Times New Roman" panose="02020603050405020304" pitchFamily="18" charset="0"/>
                        <a:cs typeface="Times New Roman" panose="02020603050405020304" pitchFamily="18" charset="0"/>
                      </a:endParaRPr>
                    </a:p>
                    <a:p>
                      <a:r>
                        <a:rPr lang="en-US" sz="1600" kern="100" dirty="0">
                          <a:effectLst/>
                          <a:latin typeface="Times New Roman" panose="02020603050405020304" pitchFamily="18" charset="0"/>
                          <a:cs typeface="Times New Roman" panose="02020603050405020304" pitchFamily="18" charset="0"/>
                        </a:rPr>
                        <a:t>   </a:t>
                      </a:r>
                    </a:p>
                    <a:p>
                      <a:r>
                        <a:rPr lang="en-US" sz="1600" kern="100" dirty="0">
                          <a:effectLst/>
                          <a:latin typeface="Times New Roman" panose="02020603050405020304" pitchFamily="18" charset="0"/>
                          <a:cs typeface="Times New Roman" panose="02020603050405020304" pitchFamily="18" charset="0"/>
                        </a:rPr>
                        <a:t>    Cov-24</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endParaRPr lang="en-IN" sz="1600" kern="100" dirty="0">
                        <a:effectLst/>
                        <a:latin typeface="Times New Roman" panose="02020603050405020304" pitchFamily="18" charset="0"/>
                        <a:cs typeface="Times New Roman" panose="02020603050405020304" pitchFamily="18" charset="0"/>
                      </a:endParaRPr>
                    </a:p>
                    <a:p>
                      <a:r>
                        <a:rPr lang="en-IN" sz="16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600" kern="100">
                          <a:effectLst/>
                          <a:latin typeface="Times New Roman" panose="02020603050405020304" pitchFamily="18" charset="0"/>
                          <a:cs typeface="Times New Roman" panose="02020603050405020304" pitchFamily="18" charset="0"/>
                        </a:rPr>
                        <a:t>To be Done</a:t>
                      </a:r>
                      <a:endParaRPr lang="en-IN"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905622342"/>
                  </a:ext>
                </a:extLst>
              </a:tr>
              <a:tr h="786164">
                <a:tc>
                  <a:txBody>
                    <a:bodyPr/>
                    <a:lstStyle/>
                    <a:p>
                      <a:r>
                        <a:rPr lang="en-US" sz="1600" kern="100" dirty="0">
                          <a:effectLst/>
                          <a:latin typeface="Times New Roman" panose="02020603050405020304" pitchFamily="18" charset="0"/>
                          <a:cs typeface="Times New Roman" panose="02020603050405020304" pitchFamily="18" charset="0"/>
                        </a:rPr>
                        <a:t> </a:t>
                      </a:r>
                      <a:endParaRPr lang="en-IN" sz="1600" kern="100" dirty="0">
                        <a:effectLst/>
                        <a:latin typeface="Times New Roman" panose="02020603050405020304" pitchFamily="18" charset="0"/>
                        <a:cs typeface="Times New Roman" panose="02020603050405020304" pitchFamily="18" charset="0"/>
                      </a:endParaRPr>
                    </a:p>
                    <a:p>
                      <a:r>
                        <a:rPr lang="en-US" sz="1600" kern="100" dirty="0">
                          <a:effectLst/>
                          <a:latin typeface="Times New Roman" panose="02020603050405020304" pitchFamily="18" charset="0"/>
                          <a:cs typeface="Times New Roman" panose="02020603050405020304" pitchFamily="18" charset="0"/>
                        </a:rPr>
                        <a:t>   </a:t>
                      </a:r>
                    </a:p>
                    <a:p>
                      <a:r>
                        <a:rPr lang="en-US" sz="1600" kern="100" dirty="0">
                          <a:effectLst/>
                          <a:latin typeface="Times New Roman" panose="02020603050405020304" pitchFamily="18" charset="0"/>
                          <a:cs typeface="Times New Roman" panose="02020603050405020304" pitchFamily="18" charset="0"/>
                        </a:rPr>
                        <a:t>   Cov-25</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endParaRPr lang="en-IN" sz="1600" kern="100" dirty="0">
                        <a:effectLst/>
                        <a:latin typeface="Times New Roman" panose="02020603050405020304" pitchFamily="18" charset="0"/>
                        <a:cs typeface="Times New Roman" panose="02020603050405020304" pitchFamily="18" charset="0"/>
                      </a:endParaRPr>
                    </a:p>
                    <a:p>
                      <a:r>
                        <a:rPr lang="en-IN" sz="16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958508436"/>
                  </a:ext>
                </a:extLst>
              </a:tr>
            </a:tbl>
          </a:graphicData>
        </a:graphic>
      </p:graphicFrame>
    </p:spTree>
    <p:extLst>
      <p:ext uri="{BB962C8B-B14F-4D97-AF65-F5344CB8AC3E}">
        <p14:creationId xmlns:p14="http://schemas.microsoft.com/office/powerpoint/2010/main" val="1112523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8" name="Text Placeholder 4">
            <a:extLst>
              <a:ext uri="{FF2B5EF4-FFF2-40B4-BE49-F238E27FC236}">
                <a16:creationId xmlns:a16="http://schemas.microsoft.com/office/drawing/2014/main" id="{02E830B5-187E-1ABC-D2A0-D15E6513363D}"/>
              </a:ext>
            </a:extLst>
          </p:cNvPr>
          <p:cNvSpPr txBox="1">
            <a:spLocks/>
          </p:cNvSpPr>
          <p:nvPr/>
        </p:nvSpPr>
        <p:spPr>
          <a:xfrm>
            <a:off x="576064" y="178381"/>
            <a:ext cx="4900176"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PRODUCT  BACKLOG</a:t>
            </a:r>
            <a:endParaRPr lang="en-IN" sz="3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148" name="Picture 4" descr="Predefined backlog item types | ScrumDesk project management">
            <a:extLst>
              <a:ext uri="{FF2B5EF4-FFF2-40B4-BE49-F238E27FC236}">
                <a16:creationId xmlns:a16="http://schemas.microsoft.com/office/drawing/2014/main" id="{96F0F0AE-2D89-88BA-9CEB-0E6A4C6839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25" t="11603" r="6860"/>
          <a:stretch/>
        </p:blipFill>
        <p:spPr bwMode="auto">
          <a:xfrm>
            <a:off x="128589" y="754445"/>
            <a:ext cx="6557962" cy="4210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5" name="TextBox 4">
            <a:extLst>
              <a:ext uri="{FF2B5EF4-FFF2-40B4-BE49-F238E27FC236}">
                <a16:creationId xmlns:a16="http://schemas.microsoft.com/office/drawing/2014/main" id="{BBA8352F-0DB3-B78B-D1A7-4129520DBFA4}"/>
              </a:ext>
            </a:extLst>
          </p:cNvPr>
          <p:cNvSpPr txBox="1"/>
          <p:nvPr/>
        </p:nvSpPr>
        <p:spPr>
          <a:xfrm>
            <a:off x="-1185863" y="0"/>
            <a:ext cx="727948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                                                       PRODUCT  BACKLOG</a:t>
            </a:r>
            <a:endParaRPr lang="en-IN" sz="20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B211DE6-3879-C00D-65BB-722686768A59}"/>
              </a:ext>
            </a:extLst>
          </p:cNvPr>
          <p:cNvGraphicFramePr>
            <a:graphicFrameLocks noGrp="1"/>
          </p:cNvGraphicFramePr>
          <p:nvPr>
            <p:extLst>
              <p:ext uri="{D42A27DB-BD31-4B8C-83A1-F6EECF244321}">
                <p14:modId xmlns:p14="http://schemas.microsoft.com/office/powerpoint/2010/main" val="2153704876"/>
              </p:ext>
            </p:extLst>
          </p:nvPr>
        </p:nvGraphicFramePr>
        <p:xfrm>
          <a:off x="0" y="521438"/>
          <a:ext cx="9144000" cy="4629148"/>
        </p:xfrm>
        <a:graphic>
          <a:graphicData uri="http://schemas.openxmlformats.org/drawingml/2006/table">
            <a:tbl>
              <a:tblPr firstRow="1" firstCol="1" bandRow="1"/>
              <a:tblGrid>
                <a:gridCol w="928447">
                  <a:extLst>
                    <a:ext uri="{9D8B030D-6E8A-4147-A177-3AD203B41FA5}">
                      <a16:colId xmlns:a16="http://schemas.microsoft.com/office/drawing/2014/main" val="2454047798"/>
                    </a:ext>
                  </a:extLst>
                </a:gridCol>
                <a:gridCol w="7101581">
                  <a:extLst>
                    <a:ext uri="{9D8B030D-6E8A-4147-A177-3AD203B41FA5}">
                      <a16:colId xmlns:a16="http://schemas.microsoft.com/office/drawing/2014/main" val="3965243809"/>
                    </a:ext>
                  </a:extLst>
                </a:gridCol>
                <a:gridCol w="1113972">
                  <a:extLst>
                    <a:ext uri="{9D8B030D-6E8A-4147-A177-3AD203B41FA5}">
                      <a16:colId xmlns:a16="http://schemas.microsoft.com/office/drawing/2014/main" val="4093904536"/>
                    </a:ext>
                  </a:extLst>
                </a:gridCol>
              </a:tblGrid>
              <a:tr h="274546">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ID</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Summary</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Status</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extLst>
                  <a:ext uri="{0D108BD9-81ED-4DB2-BD59-A6C34878D82A}">
                    <a16:rowId xmlns:a16="http://schemas.microsoft.com/office/drawing/2014/main" val="1298650688"/>
                  </a:ext>
                </a:extLst>
              </a:tr>
              <a:tr h="274546">
                <a:tc>
                  <a:txBody>
                    <a:bodyPr/>
                    <a:lstStyle/>
                    <a:p>
                      <a:pPr marL="0" marR="0" algn="l">
                        <a:lnSpc>
                          <a:spcPct val="107000"/>
                        </a:lnSpc>
                        <a:spcBef>
                          <a:spcPts val="1200"/>
                        </a:spcBef>
                        <a:spcAft>
                          <a:spcPts val="800"/>
                        </a:spcAft>
                      </a:pPr>
                      <a:r>
                        <a:rPr lang="en-IN" sz="1400" kern="100" dirty="0">
                          <a:effectLst/>
                          <a:latin typeface="Times New Roman" panose="02020603050405020304" pitchFamily="18" charset="0"/>
                          <a:cs typeface="Times New Roman" panose="02020603050405020304" pitchFamily="18" charset="0"/>
                        </a:rPr>
                        <a:t>Cov-1</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To gather all the requirements for the project.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681438931"/>
                  </a:ext>
                </a:extLst>
              </a:tr>
              <a:tr h="379825">
                <a:tc>
                  <a:txBody>
                    <a:bodyPr/>
                    <a:lstStyle/>
                    <a:p>
                      <a:pPr marL="0" marR="0" algn="l">
                        <a:lnSpc>
                          <a:spcPct val="107000"/>
                        </a:lnSpc>
                        <a:spcBef>
                          <a:spcPts val="1200"/>
                        </a:spcBef>
                        <a:spcAft>
                          <a:spcPts val="800"/>
                        </a:spcAft>
                      </a:pPr>
                      <a:r>
                        <a:rPr lang="en-IN" sz="1400" kern="100" dirty="0">
                          <a:effectLst/>
                          <a:latin typeface="Times New Roman" panose="02020603050405020304" pitchFamily="18" charset="0"/>
                          <a:cs typeface="Times New Roman" panose="02020603050405020304" pitchFamily="18" charset="0"/>
                        </a:rPr>
                        <a:t>Cov-2</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have team work agreement with all rules and regulations.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1917022081"/>
                  </a:ext>
                </a:extLst>
              </a:tr>
              <a:tr h="379825">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Cov-3</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divide roles and responsibilities among ourselves to develop the project.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044464837"/>
                  </a:ext>
                </a:extLst>
              </a:tr>
              <a:tr h="568820">
                <a:tc>
                  <a:txBody>
                    <a:bodyPr/>
                    <a:lstStyle/>
                    <a:p>
                      <a:pPr marL="0" marR="0" algn="just">
                        <a:lnSpc>
                          <a:spcPct val="107000"/>
                        </a:lnSpc>
                        <a:spcBef>
                          <a:spcPts val="1200"/>
                        </a:spcBef>
                        <a:spcAft>
                          <a:spcPts val="800"/>
                        </a:spcAft>
                      </a:pPr>
                      <a:r>
                        <a:rPr lang="en-IN" sz="1400" kern="100" dirty="0">
                          <a:effectLst/>
                          <a:latin typeface="Times New Roman" panose="02020603050405020304" pitchFamily="18" charset="0"/>
                          <a:cs typeface="Times New Roman" panose="02020603050405020304" pitchFamily="18" charset="0"/>
                        </a:rPr>
                        <a:t>Cov-4</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120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develop required technical and functional knowledge required to complete the project.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821401533"/>
                  </a:ext>
                </a:extLst>
              </a:tr>
              <a:tr h="379825">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Cov-5</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As a team we should plan the product requirements and development plan for the project.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3320875416"/>
                  </a:ext>
                </a:extLst>
              </a:tr>
              <a:tr h="437655">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Cov-6</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400" kern="1800" spc="-10" dirty="0">
                          <a:effectLst/>
                          <a:latin typeface="Times New Roman" panose="02020603050405020304" pitchFamily="18" charset="0"/>
                          <a:cs typeface="Times New Roman" panose="02020603050405020304" pitchFamily="18" charset="0"/>
                        </a:rPr>
                        <a:t>As a user I should have a </a:t>
                      </a:r>
                      <a:r>
                        <a:rPr lang="en-US" sz="1400" kern="1800" spc="-10" dirty="0" err="1">
                          <a:effectLst/>
                          <a:latin typeface="Times New Roman" panose="02020603050405020304" pitchFamily="18" charset="0"/>
                          <a:cs typeface="Times New Roman" panose="02020603050405020304" pitchFamily="18" charset="0"/>
                        </a:rPr>
                        <a:t>Apk</a:t>
                      </a:r>
                      <a:r>
                        <a:rPr lang="en-US" sz="1400" kern="1800" spc="-10" dirty="0">
                          <a:effectLst/>
                          <a:latin typeface="Times New Roman" panose="02020603050405020304" pitchFamily="18" charset="0"/>
                          <a:cs typeface="Times New Roman" panose="02020603050405020304" pitchFamily="18" charset="0"/>
                        </a:rPr>
                        <a:t> file which can be installed in mobile with basic functionalities.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757574085"/>
                  </a:ext>
                </a:extLst>
              </a:tr>
              <a:tr h="311629">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Cov-7</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see the welcome page for Application.</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878739581"/>
                  </a:ext>
                </a:extLst>
              </a:tr>
              <a:tr h="655424">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Cov-8</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see the Knowledge page after welcome page , which has information of how application works.</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1140849550"/>
                  </a:ext>
                </a:extLst>
              </a:tr>
              <a:tr h="655424">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Cov-9</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give all the required permissions to application to access the required data in mobile.</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1863316274"/>
                  </a:ext>
                </a:extLst>
              </a:tr>
              <a:tr h="311629">
                <a:tc>
                  <a:txBody>
                    <a:bodyPr/>
                    <a:lstStyle/>
                    <a:p>
                      <a:pPr marL="0" marR="0" algn="just">
                        <a:lnSpc>
                          <a:spcPct val="107000"/>
                        </a:lnSpc>
                        <a:spcBef>
                          <a:spcPts val="0"/>
                        </a:spcBef>
                        <a:spcAft>
                          <a:spcPts val="800"/>
                        </a:spcAft>
                      </a:pPr>
                      <a:r>
                        <a:rPr lang="en-IN" sz="1400" kern="100">
                          <a:effectLst/>
                          <a:latin typeface="Times New Roman" panose="02020603050405020304" pitchFamily="18" charset="0"/>
                          <a:cs typeface="Times New Roman" panose="02020603050405020304" pitchFamily="18" charset="0"/>
                        </a:rPr>
                        <a:t>Cov-10</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400" kern="100" spc="-10" dirty="0">
                          <a:effectLst/>
                          <a:latin typeface="Times New Roman" panose="02020603050405020304" pitchFamily="18" charset="0"/>
                          <a:cs typeface="Times New Roman" panose="02020603050405020304" pitchFamily="18" charset="0"/>
                        </a:rPr>
                        <a:t>As a user I should be able to reset the permissions for application anytime.</a:t>
                      </a:r>
                      <a:endPar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Done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63174562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5" name="TextBox 4">
            <a:extLst>
              <a:ext uri="{FF2B5EF4-FFF2-40B4-BE49-F238E27FC236}">
                <a16:creationId xmlns:a16="http://schemas.microsoft.com/office/drawing/2014/main" id="{BBA8352F-0DB3-B78B-D1A7-4129520DBFA4}"/>
              </a:ext>
            </a:extLst>
          </p:cNvPr>
          <p:cNvSpPr txBox="1"/>
          <p:nvPr/>
        </p:nvSpPr>
        <p:spPr>
          <a:xfrm>
            <a:off x="2286000" y="42375"/>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PRODUCT  BACKLOG</a:t>
            </a:r>
            <a:endParaRPr lang="en-IN" sz="2400"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C1CE658-2D77-9468-C763-C90EB598091F}"/>
              </a:ext>
            </a:extLst>
          </p:cNvPr>
          <p:cNvGraphicFramePr>
            <a:graphicFrameLocks noGrp="1"/>
          </p:cNvGraphicFramePr>
          <p:nvPr>
            <p:extLst>
              <p:ext uri="{D42A27DB-BD31-4B8C-83A1-F6EECF244321}">
                <p14:modId xmlns:p14="http://schemas.microsoft.com/office/powerpoint/2010/main" val="695619958"/>
              </p:ext>
            </p:extLst>
          </p:nvPr>
        </p:nvGraphicFramePr>
        <p:xfrm>
          <a:off x="1" y="407194"/>
          <a:ext cx="9143999" cy="4736306"/>
        </p:xfrm>
        <a:graphic>
          <a:graphicData uri="http://schemas.openxmlformats.org/drawingml/2006/table">
            <a:tbl>
              <a:tblPr firstRow="1" firstCol="1" bandRow="1"/>
              <a:tblGrid>
                <a:gridCol w="782447">
                  <a:extLst>
                    <a:ext uri="{9D8B030D-6E8A-4147-A177-3AD203B41FA5}">
                      <a16:colId xmlns:a16="http://schemas.microsoft.com/office/drawing/2014/main" val="2773801358"/>
                    </a:ext>
                  </a:extLst>
                </a:gridCol>
                <a:gridCol w="7480307">
                  <a:extLst>
                    <a:ext uri="{9D8B030D-6E8A-4147-A177-3AD203B41FA5}">
                      <a16:colId xmlns:a16="http://schemas.microsoft.com/office/drawing/2014/main" val="2400960852"/>
                    </a:ext>
                  </a:extLst>
                </a:gridCol>
                <a:gridCol w="881245">
                  <a:extLst>
                    <a:ext uri="{9D8B030D-6E8A-4147-A177-3AD203B41FA5}">
                      <a16:colId xmlns:a16="http://schemas.microsoft.com/office/drawing/2014/main" val="3192665879"/>
                    </a:ext>
                  </a:extLst>
                </a:gridCol>
              </a:tblGrid>
              <a:tr h="350607">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ID</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Summary</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tc>
                  <a:txBody>
                    <a:bodyPr/>
                    <a:lstStyle/>
                    <a:p>
                      <a:pPr marL="0" marR="0"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Status</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rgbClr val="92D050"/>
                    </a:solidFill>
                  </a:tcPr>
                </a:tc>
                <a:extLst>
                  <a:ext uri="{0D108BD9-81ED-4DB2-BD59-A6C34878D82A}">
                    <a16:rowId xmlns:a16="http://schemas.microsoft.com/office/drawing/2014/main" val="832471473"/>
                  </a:ext>
                </a:extLst>
              </a:tr>
              <a:tr h="301682">
                <a:tc>
                  <a:txBody>
                    <a:bodyPr/>
                    <a:lstStyle/>
                    <a:p>
                      <a:pPr marL="0" marR="0" algn="just">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Cov-11</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user I should be able to see the Registration page for the application.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Done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263903946"/>
                  </a:ext>
                </a:extLst>
              </a:tr>
              <a:tr h="301682">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Cov-12</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user I should be able to the user name and get registered in the application.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Done</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334357951"/>
                  </a:ext>
                </a:extLst>
              </a:tr>
              <a:tr h="352728">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Cov-13</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As a user I should be able to get pop up notification to turn on Bluetooth if application is being used.</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Done</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3677553523"/>
                  </a:ext>
                </a:extLst>
              </a:tr>
              <a:tr h="387931">
                <a:tc>
                  <a:txBody>
                    <a:bodyPr/>
                    <a:lstStyle/>
                    <a:p>
                      <a:pPr marL="0" marR="0" algn="just">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Cov-14</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user I should be able to get pop up notification, asking required permissions for the application</a:t>
                      </a: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Done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192708266"/>
                  </a:ext>
                </a:extLst>
              </a:tr>
              <a:tr h="417770">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Cov-15</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US" sz="1200" kern="100" spc="-10" dirty="0">
                          <a:effectLst/>
                          <a:latin typeface="Times New Roman" panose="02020603050405020304" pitchFamily="18" charset="0"/>
                          <a:cs typeface="Times New Roman" panose="02020603050405020304" pitchFamily="18" charset="0"/>
                        </a:rPr>
                        <a:t>As a registered user I should be able to see the home page, once I login in to the application.</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Done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extLst>
                  <a:ext uri="{0D108BD9-81ED-4DB2-BD59-A6C34878D82A}">
                    <a16:rowId xmlns:a16="http://schemas.microsoft.com/office/drawing/2014/main" val="2490410864"/>
                  </a:ext>
                </a:extLst>
              </a:tr>
              <a:tr h="370267">
                <a:tc>
                  <a:txBody>
                    <a:bodyPr/>
                    <a:lstStyle/>
                    <a:p>
                      <a:pPr marL="0" marR="0" algn="just">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Cov-16</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registered user I want to logout from the application so that I can log in again whenever I want.</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bg2">
                        <a:lumMod val="20000"/>
                        <a:lumOff val="80000"/>
                      </a:schemeClr>
                    </a:solidFill>
                  </a:tcPr>
                </a:tc>
                <a:extLst>
                  <a:ext uri="{0D108BD9-81ED-4DB2-BD59-A6C34878D82A}">
                    <a16:rowId xmlns:a16="http://schemas.microsoft.com/office/drawing/2014/main" val="2608146707"/>
                  </a:ext>
                </a:extLst>
              </a:tr>
              <a:tr h="846295">
                <a:tc>
                  <a:txBody>
                    <a:bodyPr/>
                    <a:lstStyle/>
                    <a:p>
                      <a:pPr marL="0" marR="0" algn="just">
                        <a:lnSpc>
                          <a:spcPct val="107000"/>
                        </a:lnSpc>
                        <a:spcBef>
                          <a:spcPts val="0"/>
                        </a:spcBef>
                        <a:spcAft>
                          <a:spcPts val="800"/>
                        </a:spcAft>
                      </a:pPr>
                      <a:r>
                        <a:rPr lang="en-IN" sz="1200" kern="100" dirty="0">
                          <a:effectLst/>
                          <a:latin typeface="Times New Roman" panose="02020603050405020304" pitchFamily="18" charset="0"/>
                          <a:cs typeface="Times New Roman" panose="02020603050405020304" pitchFamily="18" charset="0"/>
                        </a:rPr>
                        <a:t>Cov-17</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user, I want to create my account to the application so that I can Keep my account private and Signup Using Name, Email and Password.</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ts val="2100"/>
                        </a:lnSpc>
                        <a:spcBef>
                          <a:spcPts val="0"/>
                        </a:spcBef>
                        <a:spcAft>
                          <a:spcPts val="0"/>
                        </a:spcAft>
                      </a:pPr>
                      <a:endParaRPr lang="en-US" sz="12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bg2">
                        <a:lumMod val="20000"/>
                        <a:lumOff val="80000"/>
                      </a:schemeClr>
                    </a:solidFill>
                  </a:tcPr>
                </a:tc>
                <a:extLst>
                  <a:ext uri="{0D108BD9-81ED-4DB2-BD59-A6C34878D82A}">
                    <a16:rowId xmlns:a16="http://schemas.microsoft.com/office/drawing/2014/main" val="355679785"/>
                  </a:ext>
                </a:extLst>
              </a:tr>
              <a:tr h="552831">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Cov-18</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user, I want to login using my email id as my user id so that I can access my account </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ts val="2100"/>
                        </a:lnSpc>
                        <a:spcBef>
                          <a:spcPts val="0"/>
                        </a:spcBef>
                        <a:spcAft>
                          <a:spcPts val="0"/>
                        </a:spcAft>
                      </a:pP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bg2">
                        <a:lumMod val="20000"/>
                        <a:lumOff val="80000"/>
                      </a:schemeClr>
                    </a:solidFill>
                  </a:tcPr>
                </a:tc>
                <a:extLst>
                  <a:ext uri="{0D108BD9-81ED-4DB2-BD59-A6C34878D82A}">
                    <a16:rowId xmlns:a16="http://schemas.microsoft.com/office/drawing/2014/main" val="1104537729"/>
                  </a:ext>
                </a:extLst>
              </a:tr>
              <a:tr h="301682">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Cov-19</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algn="l">
                        <a:lnSpc>
                          <a:spcPts val="2100"/>
                        </a:lnSpc>
                        <a:spcBef>
                          <a:spcPts val="0"/>
                        </a:spcBef>
                        <a:spcAft>
                          <a:spcPts val="0"/>
                        </a:spcAft>
                      </a:pPr>
                      <a:r>
                        <a:rPr lang="en-IN" sz="1200" kern="100" dirty="0">
                          <a:effectLst/>
                          <a:latin typeface="Times New Roman" panose="02020603050405020304" pitchFamily="18" charset="0"/>
                          <a:cs typeface="Times New Roman" panose="02020603050405020304" pitchFamily="18" charset="0"/>
                        </a:rPr>
                        <a:t>As a user, I want to navigate between pages so that I can quickly access the features I need</a:t>
                      </a: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bg2">
                        <a:lumMod val="20000"/>
                        <a:lumOff val="80000"/>
                      </a:schemeClr>
                    </a:solidFill>
                  </a:tcPr>
                </a:tc>
                <a:extLst>
                  <a:ext uri="{0D108BD9-81ED-4DB2-BD59-A6C34878D82A}">
                    <a16:rowId xmlns:a16="http://schemas.microsoft.com/office/drawing/2014/main" val="3410951868"/>
                  </a:ext>
                </a:extLst>
              </a:tr>
              <a:tr h="552831">
                <a:tc>
                  <a:txBody>
                    <a:bodyPr/>
                    <a:lstStyle/>
                    <a:p>
                      <a:pPr marL="0" marR="0" algn="just">
                        <a:lnSpc>
                          <a:spcPct val="107000"/>
                        </a:lnSpc>
                        <a:spcBef>
                          <a:spcPts val="0"/>
                        </a:spcBef>
                        <a:spcAft>
                          <a:spcPts val="800"/>
                        </a:spcAft>
                      </a:pPr>
                      <a:r>
                        <a:rPr lang="en-IN" sz="1200" kern="100">
                          <a:effectLst/>
                          <a:latin typeface="Times New Roman" panose="02020603050405020304" pitchFamily="18" charset="0"/>
                          <a:cs typeface="Times New Roman" panose="02020603050405020304" pitchFamily="18" charset="0"/>
                        </a:rPr>
                        <a:t>Cov-20</a:t>
                      </a:r>
                      <a:endParaRPr lang="en-US"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ts val="21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user, I want to access the feature in home page</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ts val="2100"/>
                        </a:lnSpc>
                        <a:spcBef>
                          <a:spcPts val="0"/>
                        </a:spcBef>
                        <a:spcAft>
                          <a:spcPts val="0"/>
                        </a:spcAft>
                      </a:pPr>
                      <a:endParaRPr lang="en-US" sz="12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solidFill>
                      <a:schemeClr val="bg2">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IN" sz="12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Done</a:t>
                      </a:r>
                      <a:endParaRPr kumimoji="0" lang="en-US" sz="12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0" marR="0" marT="0" marB="0">
                    <a:solidFill>
                      <a:schemeClr val="bg2">
                        <a:lumMod val="20000"/>
                        <a:lumOff val="80000"/>
                      </a:schemeClr>
                    </a:solidFill>
                  </a:tcPr>
                </a:tc>
                <a:extLst>
                  <a:ext uri="{0D108BD9-81ED-4DB2-BD59-A6C34878D82A}">
                    <a16:rowId xmlns:a16="http://schemas.microsoft.com/office/drawing/2014/main" val="1447868955"/>
                  </a:ext>
                </a:extLst>
              </a:tr>
            </a:tbl>
          </a:graphicData>
        </a:graphic>
      </p:graphicFrame>
    </p:spTree>
    <p:extLst>
      <p:ext uri="{BB962C8B-B14F-4D97-AF65-F5344CB8AC3E}">
        <p14:creationId xmlns:p14="http://schemas.microsoft.com/office/powerpoint/2010/main" val="595816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5" name="TextBox 4">
            <a:extLst>
              <a:ext uri="{FF2B5EF4-FFF2-40B4-BE49-F238E27FC236}">
                <a16:creationId xmlns:a16="http://schemas.microsoft.com/office/drawing/2014/main" id="{BBA8352F-0DB3-B78B-D1A7-4129520DBFA4}"/>
              </a:ext>
            </a:extLst>
          </p:cNvPr>
          <p:cNvSpPr txBox="1"/>
          <p:nvPr/>
        </p:nvSpPr>
        <p:spPr>
          <a:xfrm>
            <a:off x="2286000" y="42375"/>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PRODUCT  BACKLOG</a:t>
            </a:r>
            <a:endParaRPr lang="en-IN" sz="24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E27790A-C41F-639D-05D3-EDC13A6497F3}"/>
              </a:ext>
            </a:extLst>
          </p:cNvPr>
          <p:cNvGraphicFramePr>
            <a:graphicFrameLocks noGrp="1"/>
          </p:cNvGraphicFramePr>
          <p:nvPr>
            <p:extLst>
              <p:ext uri="{D42A27DB-BD31-4B8C-83A1-F6EECF244321}">
                <p14:modId xmlns:p14="http://schemas.microsoft.com/office/powerpoint/2010/main" val="446870250"/>
              </p:ext>
            </p:extLst>
          </p:nvPr>
        </p:nvGraphicFramePr>
        <p:xfrm>
          <a:off x="0" y="711202"/>
          <a:ext cx="9144000" cy="4995043"/>
        </p:xfrm>
        <a:graphic>
          <a:graphicData uri="http://schemas.openxmlformats.org/drawingml/2006/table">
            <a:tbl>
              <a:tblPr firstRow="1" firstCol="1" bandRow="1">
                <a:tableStyleId>{6B5681E7-3F6B-493A-A081-50176DB923CF}</a:tableStyleId>
              </a:tblPr>
              <a:tblGrid>
                <a:gridCol w="776747">
                  <a:extLst>
                    <a:ext uri="{9D8B030D-6E8A-4147-A177-3AD203B41FA5}">
                      <a16:colId xmlns:a16="http://schemas.microsoft.com/office/drawing/2014/main" val="2495997920"/>
                    </a:ext>
                  </a:extLst>
                </a:gridCol>
                <a:gridCol w="7110520">
                  <a:extLst>
                    <a:ext uri="{9D8B030D-6E8A-4147-A177-3AD203B41FA5}">
                      <a16:colId xmlns:a16="http://schemas.microsoft.com/office/drawing/2014/main" val="1755985812"/>
                    </a:ext>
                  </a:extLst>
                </a:gridCol>
                <a:gridCol w="1256733">
                  <a:extLst>
                    <a:ext uri="{9D8B030D-6E8A-4147-A177-3AD203B41FA5}">
                      <a16:colId xmlns:a16="http://schemas.microsoft.com/office/drawing/2014/main" val="666074954"/>
                    </a:ext>
                  </a:extLst>
                </a:gridCol>
              </a:tblGrid>
              <a:tr h="372262">
                <a:tc>
                  <a:txBody>
                    <a:bodyPr/>
                    <a:lstStyle/>
                    <a:p>
                      <a:r>
                        <a:rPr lang="en-US" sz="1600" b="1" kern="100">
                          <a:effectLst/>
                          <a:latin typeface="Times New Roman" panose="02020603050405020304" pitchFamily="18" charset="0"/>
                          <a:cs typeface="Times New Roman" panose="02020603050405020304" pitchFamily="18" charset="0"/>
                        </a:rPr>
                        <a:t>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600" b="1" kern="100" dirty="0">
                          <a:effectLst/>
                          <a:latin typeface="Times New Roman" panose="02020603050405020304" pitchFamily="18" charset="0"/>
                          <a:cs typeface="Times New Roman" panose="02020603050405020304" pitchFamily="18" charset="0"/>
                        </a:rPr>
                        <a:t>             Summary</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600" b="1" kern="100" dirty="0">
                          <a:effectLst/>
                          <a:latin typeface="Times New Roman" panose="02020603050405020304" pitchFamily="18" charset="0"/>
                          <a:cs typeface="Times New Roman" panose="02020603050405020304" pitchFamily="18" charset="0"/>
                        </a:rPr>
                        <a:t>Status </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rgbClr val="92D050"/>
                    </a:solidFill>
                  </a:tcPr>
                </a:tc>
                <a:extLst>
                  <a:ext uri="{0D108BD9-81ED-4DB2-BD59-A6C34878D82A}">
                    <a16:rowId xmlns:a16="http://schemas.microsoft.com/office/drawing/2014/main" val="847499056"/>
                  </a:ext>
                </a:extLst>
              </a:tr>
              <a:tr h="419694">
                <a:tc>
                  <a:txBody>
                    <a:bodyPr/>
                    <a:lstStyle/>
                    <a:p>
                      <a:r>
                        <a:rPr lang="en-US" sz="1200" kern="100">
                          <a:effectLst/>
                          <a:latin typeface="Times New Roman" panose="02020603050405020304" pitchFamily="18" charset="0"/>
                          <a:cs typeface="Times New Roman" panose="02020603050405020304" pitchFamily="18" charset="0"/>
                        </a:rPr>
                        <a:t>Cov-21</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Done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075167717"/>
                  </a:ext>
                </a:extLst>
              </a:tr>
              <a:tr h="554131">
                <a:tc>
                  <a:txBody>
                    <a:bodyPr/>
                    <a:lstStyle/>
                    <a:p>
                      <a:r>
                        <a:rPr lang="en-US" sz="1200" kern="100">
                          <a:effectLst/>
                          <a:latin typeface="Times New Roman" panose="02020603050405020304" pitchFamily="18" charset="0"/>
                          <a:cs typeface="Times New Roman" panose="02020603050405020304" pitchFamily="18" charset="0"/>
                        </a:rPr>
                        <a:t>Cov-22</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registered user I should be able to add my friends through QR code.</a:t>
                      </a:r>
                    </a:p>
                    <a:p>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Done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4033037784"/>
                  </a:ext>
                </a:extLst>
              </a:tr>
              <a:tr h="419694">
                <a:tc>
                  <a:txBody>
                    <a:bodyPr/>
                    <a:lstStyle/>
                    <a:p>
                      <a:r>
                        <a:rPr lang="en-US" sz="1200" kern="100">
                          <a:effectLst/>
                          <a:latin typeface="Times New Roman" panose="02020603050405020304" pitchFamily="18" charset="0"/>
                          <a:cs typeface="Times New Roman" panose="02020603050405020304" pitchFamily="18" charset="0"/>
                        </a:rPr>
                        <a:t>Cov-23</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As a registered user I want to have a functionality to send feedback about the application so that application management will get feedback from users.</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Done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389251253"/>
                  </a:ext>
                </a:extLst>
              </a:tr>
              <a:tr h="419694">
                <a:tc>
                  <a:txBody>
                    <a:bodyPr/>
                    <a:lstStyle/>
                    <a:p>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r>
                        <a:rPr lang="en-US" sz="1200" kern="100">
                          <a:effectLst/>
                          <a:latin typeface="Times New Roman" panose="02020603050405020304" pitchFamily="18" charset="0"/>
                          <a:cs typeface="Times New Roman" panose="02020603050405020304" pitchFamily="18" charset="0"/>
                        </a:rPr>
                        <a:t>Cov-24</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2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To be Done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452095226"/>
                  </a:ext>
                </a:extLst>
              </a:tr>
              <a:tr h="419694">
                <a:tc>
                  <a:txBody>
                    <a:bodyPr/>
                    <a:lstStyle/>
                    <a:p>
                      <a:r>
                        <a:rPr lang="en-US" sz="1200" kern="100">
                          <a:effectLst/>
                          <a:latin typeface="Times New Roman" panose="02020603050405020304" pitchFamily="18" charset="0"/>
                          <a:cs typeface="Times New Roman" panose="02020603050405020304" pitchFamily="18" charset="0"/>
                        </a:rPr>
                        <a:t> </a:t>
                      </a:r>
                      <a:endParaRPr lang="en-IN" sz="1200" kern="100">
                        <a:effectLst/>
                        <a:latin typeface="Times New Roman" panose="02020603050405020304" pitchFamily="18" charset="0"/>
                        <a:cs typeface="Times New Roman" panose="02020603050405020304" pitchFamily="18" charset="0"/>
                      </a:endParaRPr>
                    </a:p>
                    <a:p>
                      <a:r>
                        <a:rPr lang="en-US" sz="1200" kern="100">
                          <a:effectLst/>
                          <a:latin typeface="Times New Roman" panose="02020603050405020304" pitchFamily="18" charset="0"/>
                          <a:cs typeface="Times New Roman" panose="02020603050405020304" pitchFamily="18" charset="0"/>
                        </a:rPr>
                        <a:t>Cov-25</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To be Done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568650713"/>
                  </a:ext>
                </a:extLst>
              </a:tr>
              <a:tr h="365426">
                <a:tc>
                  <a:txBody>
                    <a:bodyPr/>
                    <a:lstStyle/>
                    <a:p>
                      <a:r>
                        <a:rPr lang="en-US" sz="1200" kern="100">
                          <a:effectLst/>
                          <a:latin typeface="Times New Roman" panose="02020603050405020304" pitchFamily="18" charset="0"/>
                          <a:cs typeface="Times New Roman" panose="02020603050405020304" pitchFamily="18" charset="0"/>
                        </a:rPr>
                        <a:t>Cov-26</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kern="100" dirty="0">
                          <a:effectLst/>
                          <a:latin typeface="Times New Roman" panose="02020603050405020304" pitchFamily="18" charset="0"/>
                          <a:cs typeface="Times New Roman" panose="02020603050405020304" pitchFamily="18" charset="0"/>
                        </a:rPr>
                        <a:t>As a registered user I want to see the option for marking as covid 19 infected person in settings page so that I can update my status whenever I diagnosed with covid.</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To be Done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555483483"/>
                  </a:ext>
                </a:extLst>
              </a:tr>
              <a:tr h="365426">
                <a:tc>
                  <a:txBody>
                    <a:bodyPr/>
                    <a:lstStyle/>
                    <a:p>
                      <a:r>
                        <a:rPr lang="en-US" sz="1200" kern="100">
                          <a:effectLst/>
                          <a:latin typeface="Times New Roman" panose="02020603050405020304" pitchFamily="18" charset="0"/>
                          <a:cs typeface="Times New Roman" panose="02020603050405020304" pitchFamily="18" charset="0"/>
                        </a:rPr>
                        <a:t>Cov-27</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dirty="0">
                          <a:effectLst/>
                          <a:latin typeface="Times New Roman" panose="02020603050405020304" pitchFamily="18" charset="0"/>
                          <a:cs typeface="Times New Roman" panose="02020603050405020304" pitchFamily="18" charset="0"/>
                        </a:rPr>
                        <a:t>As a registered user I should be able to send my application QR code to my friend to add in the friend list.</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To be Done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276487027"/>
                  </a:ext>
                </a:extLst>
              </a:tr>
              <a:tr h="365426">
                <a:tc>
                  <a:txBody>
                    <a:bodyPr/>
                    <a:lstStyle/>
                    <a:p>
                      <a:r>
                        <a:rPr lang="en-US" sz="1200" kern="100">
                          <a:effectLst/>
                          <a:latin typeface="Times New Roman" panose="02020603050405020304" pitchFamily="18" charset="0"/>
                          <a:cs typeface="Times New Roman" panose="02020603050405020304" pitchFamily="18" charset="0"/>
                        </a:rPr>
                        <a:t>Cov-28</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As a registered user I want to see the option for deleting my account in settings page so that I can delete my account.</a:t>
                      </a:r>
                    </a:p>
                    <a:p>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dirty="0">
                          <a:effectLst/>
                          <a:latin typeface="Times New Roman" panose="02020603050405020304" pitchFamily="18" charset="0"/>
                          <a:cs typeface="Times New Roman" panose="02020603050405020304" pitchFamily="18" charset="0"/>
                        </a:rPr>
                        <a:t>To be Done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635818560"/>
                  </a:ext>
                </a:extLst>
              </a:tr>
              <a:tr h="365426">
                <a:tc>
                  <a:txBody>
                    <a:bodyPr/>
                    <a:lstStyle/>
                    <a:p>
                      <a:r>
                        <a:rPr lang="en-US" sz="1200" kern="100">
                          <a:effectLst/>
                          <a:latin typeface="Times New Roman" panose="02020603050405020304" pitchFamily="18" charset="0"/>
                          <a:cs typeface="Times New Roman" panose="02020603050405020304" pitchFamily="18" charset="0"/>
                        </a:rPr>
                        <a:t>Cov-29</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As a registered user I should be able to white list my trusted friends.</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To be Done</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293087728"/>
                  </a:ext>
                </a:extLst>
              </a:tr>
              <a:tr h="365426">
                <a:tc>
                  <a:txBody>
                    <a:bodyPr/>
                    <a:lstStyle/>
                    <a:p>
                      <a:r>
                        <a:rPr lang="en-US" sz="1200" kern="100">
                          <a:effectLst/>
                          <a:latin typeface="Times New Roman" panose="02020603050405020304" pitchFamily="18" charset="0"/>
                          <a:cs typeface="Times New Roman" panose="02020603050405020304" pitchFamily="18" charset="0"/>
                        </a:rPr>
                        <a:t>Cov-30</a:t>
                      </a:r>
                      <a:endParaRPr lang="en-I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a:effectLst/>
                          <a:latin typeface="Times New Roman" panose="02020603050405020304" pitchFamily="18" charset="0"/>
                          <a:cs typeface="Times New Roman" panose="02020603050405020304" pitchFamily="18" charset="0"/>
                        </a:rPr>
                        <a:t>As a registered user I should be able to remove the friends from white list.</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200" kern="100" dirty="0">
                          <a:effectLst/>
                          <a:latin typeface="Times New Roman" panose="02020603050405020304" pitchFamily="18" charset="0"/>
                          <a:cs typeface="Times New Roman" panose="02020603050405020304" pitchFamily="18" charset="0"/>
                        </a:rPr>
                        <a:t>To be Done</a:t>
                      </a:r>
                      <a:endParaRPr lang="en-I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629324965"/>
                  </a:ext>
                </a:extLst>
              </a:tr>
            </a:tbl>
          </a:graphicData>
        </a:graphic>
      </p:graphicFrame>
      <p:sp>
        <p:nvSpPr>
          <p:cNvPr id="6" name="Rectangle 1">
            <a:extLst>
              <a:ext uri="{FF2B5EF4-FFF2-40B4-BE49-F238E27FC236}">
                <a16:creationId xmlns:a16="http://schemas.microsoft.com/office/drawing/2014/main" id="{FC5034A6-85A9-7DEE-C5E9-5AAC69C6C2C5}"/>
              </a:ext>
            </a:extLst>
          </p:cNvPr>
          <p:cNvSpPr>
            <a:spLocks noChangeArrowheads="1"/>
          </p:cNvSpPr>
          <p:nvPr/>
        </p:nvSpPr>
        <p:spPr bwMode="auto">
          <a:xfrm>
            <a:off x="989013" y="13541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15984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TextBox 3">
            <a:extLst>
              <a:ext uri="{FF2B5EF4-FFF2-40B4-BE49-F238E27FC236}">
                <a16:creationId xmlns:a16="http://schemas.microsoft.com/office/drawing/2014/main" id="{14B9F82C-AE8A-3C8A-55E5-420E3FCA4989}"/>
              </a:ext>
            </a:extLst>
          </p:cNvPr>
          <p:cNvSpPr txBox="1"/>
          <p:nvPr/>
        </p:nvSpPr>
        <p:spPr>
          <a:xfrm>
            <a:off x="0" y="22860"/>
            <a:ext cx="4572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SPRINT SUMMARY </a:t>
            </a:r>
            <a:endParaRPr lang="en-IN" sz="2400" b="1" dirty="0">
              <a:latin typeface="Times New Roman" panose="02020603050405020304" pitchFamily="18" charset="0"/>
              <a:cs typeface="Times New Roman" panose="02020603050405020304" pitchFamily="18" charset="0"/>
            </a:endParaRPr>
          </a:p>
        </p:txBody>
      </p:sp>
      <p:pic>
        <p:nvPicPr>
          <p:cNvPr id="7172" name="Picture 4" descr="Sprint Changes: Additions to a Sprint in Progress | SCRUMstudy Blog">
            <a:extLst>
              <a:ext uri="{FF2B5EF4-FFF2-40B4-BE49-F238E27FC236}">
                <a16:creationId xmlns:a16="http://schemas.microsoft.com/office/drawing/2014/main" id="{58231531-BBE9-2CD7-BE22-E956214E77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639"/>
          <a:stretch/>
        </p:blipFill>
        <p:spPr bwMode="auto">
          <a:xfrm>
            <a:off x="1" y="750093"/>
            <a:ext cx="9144000" cy="439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45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3"/>
          <p:cNvSpPr txBox="1">
            <a:spLocks noGrp="1"/>
          </p:cNvSpPr>
          <p:nvPr>
            <p:ph type="title" idx="4294967295"/>
          </p:nvPr>
        </p:nvSpPr>
        <p:spPr>
          <a:xfrm>
            <a:off x="2828925" y="4497408"/>
            <a:ext cx="6185368"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a:t>
            </a:r>
            <a:endParaRPr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55" name="Google Shape;555;p43"/>
          <p:cNvSpPr txBox="1">
            <a:spLocks noGrp="1"/>
          </p:cNvSpPr>
          <p:nvPr>
            <p:ph type="sldNum" idx="12"/>
          </p:nvPr>
        </p:nvSpPr>
        <p:spPr>
          <a:xfrm>
            <a:off x="8544695" y="4688650"/>
            <a:ext cx="35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564" name="Google Shape;564;p43"/>
          <p:cNvCxnSpPr>
            <a:cxnSpLocks/>
          </p:cNvCxnSpPr>
          <p:nvPr/>
        </p:nvCxnSpPr>
        <p:spPr>
          <a:xfrm flipV="1">
            <a:off x="3647548" y="857693"/>
            <a:ext cx="0" cy="458399"/>
          </a:xfrm>
          <a:prstGeom prst="straightConnector1">
            <a:avLst/>
          </a:prstGeom>
          <a:noFill/>
          <a:ln w="9525" cap="flat" cmpd="sng">
            <a:solidFill>
              <a:schemeClr val="accent1"/>
            </a:solidFill>
            <a:prstDash val="solid"/>
            <a:round/>
            <a:headEnd type="oval" w="med" len="med"/>
            <a:tailEnd type="oval" w="med" len="med"/>
          </a:ln>
        </p:spPr>
      </p:cxnSp>
      <p:sp>
        <p:nvSpPr>
          <p:cNvPr id="565" name="Google Shape;565;p43"/>
          <p:cNvSpPr txBox="1"/>
          <p:nvPr/>
        </p:nvSpPr>
        <p:spPr>
          <a:xfrm rot="20829531">
            <a:off x="5811612" y="605453"/>
            <a:ext cx="2096519"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lang="en-US" sz="1000" dirty="0">
              <a:solidFill>
                <a:schemeClr val="dk2"/>
              </a:solidFill>
              <a:latin typeface="News Cycle"/>
              <a:ea typeface="News Cycle"/>
              <a:cs typeface="News Cycle"/>
              <a:sym typeface="News Cycle"/>
            </a:endParaRPr>
          </a:p>
        </p:txBody>
      </p:sp>
      <p:cxnSp>
        <p:nvCxnSpPr>
          <p:cNvPr id="566" name="Google Shape;566;p43"/>
          <p:cNvCxnSpPr>
            <a:cxnSpLocks/>
          </p:cNvCxnSpPr>
          <p:nvPr/>
        </p:nvCxnSpPr>
        <p:spPr>
          <a:xfrm flipV="1">
            <a:off x="4610134" y="1178225"/>
            <a:ext cx="501619" cy="440364"/>
          </a:xfrm>
          <a:prstGeom prst="straightConnector1">
            <a:avLst/>
          </a:prstGeom>
          <a:noFill/>
          <a:ln w="9525" cap="flat" cmpd="sng">
            <a:solidFill>
              <a:schemeClr val="accent2"/>
            </a:solidFill>
            <a:prstDash val="solid"/>
            <a:round/>
            <a:headEnd type="oval" w="med" len="med"/>
            <a:tailEnd type="oval" w="med" len="med"/>
          </a:ln>
        </p:spPr>
      </p:cxnSp>
      <p:sp>
        <p:nvSpPr>
          <p:cNvPr id="567" name="Google Shape;567;p43"/>
          <p:cNvSpPr txBox="1"/>
          <p:nvPr/>
        </p:nvSpPr>
        <p:spPr>
          <a:xfrm>
            <a:off x="6100762" y="2202309"/>
            <a:ext cx="1093935" cy="801444"/>
          </a:xfrm>
          <a:prstGeom prst="rect">
            <a:avLst/>
          </a:prstGeom>
          <a:noFill/>
          <a:ln>
            <a:noFill/>
          </a:ln>
        </p:spPr>
        <p:txBody>
          <a:bodyPr spcFirstLastPara="1" wrap="square" lIns="0" tIns="0" rIns="0" bIns="0" anchor="ctr" anchorCtr="0">
            <a:noAutofit/>
          </a:bodyPr>
          <a:lstStyle/>
          <a:p>
            <a:r>
              <a:rPr lang="en-US" sz="1000" b="1" dirty="0">
                <a:solidFill>
                  <a:schemeClr val="tx1"/>
                </a:solidFill>
                <a:latin typeface="Times New Roman" panose="02020603050405020304" pitchFamily="18" charset="0"/>
                <a:cs typeface="Times New Roman" panose="02020603050405020304" pitchFamily="18" charset="0"/>
              </a:rPr>
              <a:t>ARCHITECTURE DIAGRAM</a:t>
            </a:r>
            <a:br>
              <a:rPr lang="en-US" sz="1000" b="1" dirty="0">
                <a:solidFill>
                  <a:schemeClr val="tx1"/>
                </a:solidFill>
                <a:latin typeface="Times New Roman" panose="02020603050405020304" pitchFamily="18" charset="0"/>
                <a:cs typeface="Times New Roman" panose="02020603050405020304" pitchFamily="18" charset="0"/>
              </a:rPr>
            </a:br>
            <a:r>
              <a:rPr lang="en-US" sz="1000" b="1" dirty="0">
                <a:solidFill>
                  <a:schemeClr val="tx1"/>
                </a:solidFill>
                <a:latin typeface="Times New Roman" panose="02020603050405020304" pitchFamily="18" charset="0"/>
                <a:cs typeface="Times New Roman" panose="02020603050405020304" pitchFamily="18" charset="0"/>
              </a:rPr>
              <a:t>           &amp; </a:t>
            </a:r>
            <a:r>
              <a:rPr lang="en-US" sz="1000" b="1" dirty="0">
                <a:solidFill>
                  <a:srgbClr val="202124"/>
                </a:solidFill>
                <a:latin typeface="Times New Roman" panose="02020603050405020304" pitchFamily="18" charset="0"/>
                <a:cs typeface="Times New Roman" panose="02020603050405020304" pitchFamily="18" charset="0"/>
              </a:rPr>
              <a:t>TECHNOLOGIES</a:t>
            </a:r>
            <a:r>
              <a:rPr lang="en-US" sz="800" b="1" dirty="0">
                <a:solidFill>
                  <a:srgbClr val="202124"/>
                </a:solidFill>
                <a:latin typeface="Times New Roman" panose="02020603050405020304" pitchFamily="18" charset="0"/>
                <a:cs typeface="Times New Roman" panose="02020603050405020304" pitchFamily="18" charset="0"/>
              </a:rPr>
              <a:t> </a:t>
            </a:r>
            <a:br>
              <a:rPr lang="en-US" sz="800" b="1" i="0" dirty="0">
                <a:solidFill>
                  <a:srgbClr val="202124"/>
                </a:solidFill>
                <a:latin typeface="Times New Roman" panose="02020603050405020304" pitchFamily="18" charset="0"/>
                <a:cs typeface="Times New Roman" panose="02020603050405020304" pitchFamily="18" charset="0"/>
              </a:rPr>
            </a:br>
            <a:endParaRPr lang="en-US" sz="800" b="1" dirty="0">
              <a:latin typeface="Times New Roman" panose="02020603050405020304" pitchFamily="18" charset="0"/>
              <a:cs typeface="Times New Roman" panose="02020603050405020304" pitchFamily="18" charset="0"/>
            </a:endParaRPr>
          </a:p>
          <a:p>
            <a:endParaRPr lang="en-US" sz="800" dirty="0"/>
          </a:p>
          <a:p>
            <a:pPr marL="0" marR="0" lvl="0" indent="0" algn="l" rtl="0">
              <a:lnSpc>
                <a:spcPct val="100000"/>
              </a:lnSpc>
              <a:spcBef>
                <a:spcPts val="0"/>
              </a:spcBef>
              <a:spcAft>
                <a:spcPts val="0"/>
              </a:spcAft>
              <a:buNone/>
            </a:pPr>
            <a:endParaRPr lang="en-US" sz="1000" dirty="0">
              <a:solidFill>
                <a:schemeClr val="dk2"/>
              </a:solidFill>
              <a:latin typeface="News Cycle"/>
              <a:ea typeface="News Cycle"/>
              <a:cs typeface="News Cycle"/>
              <a:sym typeface="News Cycle"/>
            </a:endParaRPr>
          </a:p>
          <a:p>
            <a:pPr marL="0" marR="0" lvl="0" indent="0" algn="l" rtl="0">
              <a:lnSpc>
                <a:spcPct val="100000"/>
              </a:lnSpc>
              <a:spcBef>
                <a:spcPts val="0"/>
              </a:spcBef>
              <a:spcAft>
                <a:spcPts val="0"/>
              </a:spcAft>
              <a:buNone/>
            </a:pPr>
            <a:endParaRPr lang="en-IN" sz="1000" dirty="0">
              <a:solidFill>
                <a:schemeClr val="dk2"/>
              </a:solidFill>
              <a:latin typeface="News Cycle"/>
              <a:ea typeface="News Cycle"/>
              <a:cs typeface="News Cycle"/>
              <a:sym typeface="News Cycle"/>
            </a:endParaRPr>
          </a:p>
        </p:txBody>
      </p:sp>
      <p:cxnSp>
        <p:nvCxnSpPr>
          <p:cNvPr id="568" name="Google Shape;568;p43"/>
          <p:cNvCxnSpPr>
            <a:cxnSpLocks/>
          </p:cNvCxnSpPr>
          <p:nvPr/>
        </p:nvCxnSpPr>
        <p:spPr>
          <a:xfrm flipV="1">
            <a:off x="2120461" y="3218540"/>
            <a:ext cx="544583" cy="429355"/>
          </a:xfrm>
          <a:prstGeom prst="straightConnector1">
            <a:avLst/>
          </a:prstGeom>
          <a:noFill/>
          <a:ln w="9525" cap="flat" cmpd="sng">
            <a:solidFill>
              <a:schemeClr val="accent3"/>
            </a:solidFill>
            <a:prstDash val="solid"/>
            <a:round/>
            <a:headEnd type="oval" w="med" len="med"/>
            <a:tailEnd type="oval" w="med" len="med"/>
          </a:ln>
        </p:spPr>
      </p:cxnSp>
      <p:sp>
        <p:nvSpPr>
          <p:cNvPr id="569" name="Google Shape;569;p43"/>
          <p:cNvSpPr txBox="1"/>
          <p:nvPr/>
        </p:nvSpPr>
        <p:spPr>
          <a:xfrm>
            <a:off x="956930" y="4172863"/>
            <a:ext cx="1949662" cy="254253"/>
          </a:xfrm>
          <a:prstGeom prst="rect">
            <a:avLst/>
          </a:prstGeom>
          <a:noFill/>
          <a:ln>
            <a:noFill/>
          </a:ln>
        </p:spPr>
        <p:txBody>
          <a:bodyPr spcFirstLastPara="1" wrap="square" lIns="0" tIns="0" rIns="0" bIns="0" anchor="ctr" anchorCtr="0">
            <a:noAutofit/>
          </a:bodyPr>
          <a:lstStyle/>
          <a:p>
            <a:r>
              <a:rPr lang="en-US" sz="1000" b="1" dirty="0">
                <a:latin typeface="Times New Roman" panose="02020603050405020304" pitchFamily="18" charset="0"/>
                <a:cs typeface="Times New Roman" panose="02020603050405020304" pitchFamily="18" charset="0"/>
              </a:rPr>
              <a:t>SPRINT  BACKLOG</a:t>
            </a:r>
          </a:p>
          <a:p>
            <a:r>
              <a:rPr lang="en-US" sz="1000" b="1" dirty="0">
                <a:latin typeface="Times New Roman" panose="02020603050405020304" pitchFamily="18" charset="0"/>
                <a:cs typeface="Times New Roman" panose="02020603050405020304" pitchFamily="18" charset="0"/>
              </a:rPr>
              <a:t>                &amp; </a:t>
            </a:r>
          </a:p>
          <a:p>
            <a:r>
              <a:rPr lang="en-US" sz="1000" b="1" dirty="0">
                <a:latin typeface="Times New Roman" panose="02020603050405020304" pitchFamily="18" charset="0"/>
                <a:cs typeface="Times New Roman" panose="02020603050405020304" pitchFamily="18" charset="0"/>
              </a:rPr>
              <a:t>ACCEPTANCE CRITERIA</a:t>
            </a:r>
            <a:endParaRPr lang="en-IN" sz="1000" b="1" dirty="0">
              <a:latin typeface="Times New Roman" panose="02020603050405020304" pitchFamily="18" charset="0"/>
              <a:cs typeface="Times New Roman" panose="02020603050405020304" pitchFamily="18" charset="0"/>
            </a:endParaRPr>
          </a:p>
          <a:p>
            <a:r>
              <a:rPr lang="en-US" sz="1000" b="1" dirty="0">
                <a:latin typeface="Times New Roman" panose="02020603050405020304" pitchFamily="18" charset="0"/>
                <a:cs typeface="Times New Roman" panose="02020603050405020304" pitchFamily="18" charset="0"/>
              </a:rPr>
              <a:t>                &amp; </a:t>
            </a:r>
          </a:p>
          <a:p>
            <a:r>
              <a:rPr lang="en-US" sz="1000" b="1" dirty="0">
                <a:latin typeface="Times New Roman" panose="02020603050405020304" pitchFamily="18" charset="0"/>
                <a:cs typeface="Times New Roman" panose="02020603050405020304" pitchFamily="18" charset="0"/>
              </a:rPr>
              <a:t>TEST CASES</a:t>
            </a:r>
            <a:endParaRPr lang="en-IN" sz="1000" b="1" dirty="0">
              <a:latin typeface="Times New Roman" panose="02020603050405020304" pitchFamily="18" charset="0"/>
              <a:cs typeface="Times New Roman" panose="02020603050405020304" pitchFamily="18" charset="0"/>
            </a:endParaRPr>
          </a:p>
          <a:p>
            <a:endParaRPr lang="en-IN" sz="1000" b="1" dirty="0">
              <a:latin typeface="Times New Roman" panose="02020603050405020304" pitchFamily="18" charset="0"/>
              <a:cs typeface="Times New Roman" panose="02020603050405020304" pitchFamily="18" charset="0"/>
            </a:endParaRPr>
          </a:p>
          <a:p>
            <a:r>
              <a:rPr lang="en-US" sz="1000" b="1" dirty="0">
                <a:latin typeface="Times New Roman" panose="02020603050405020304" pitchFamily="18" charset="0"/>
                <a:cs typeface="Times New Roman" panose="02020603050405020304" pitchFamily="18" charset="0"/>
              </a:rPr>
              <a:t> </a:t>
            </a:r>
            <a:endParaRPr lang="en-IN" sz="1000" b="1"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1000" dirty="0">
              <a:solidFill>
                <a:schemeClr val="dk2"/>
              </a:solidFill>
              <a:latin typeface="News Cycle"/>
              <a:ea typeface="News Cycle"/>
              <a:cs typeface="News Cycle"/>
              <a:sym typeface="News Cycle"/>
            </a:endParaRPr>
          </a:p>
        </p:txBody>
      </p:sp>
      <p:cxnSp>
        <p:nvCxnSpPr>
          <p:cNvPr id="570" name="Google Shape;570;p43"/>
          <p:cNvCxnSpPr>
            <a:cxnSpLocks/>
          </p:cNvCxnSpPr>
          <p:nvPr/>
        </p:nvCxnSpPr>
        <p:spPr>
          <a:xfrm flipV="1">
            <a:off x="1543050" y="2416940"/>
            <a:ext cx="780387" cy="16410"/>
          </a:xfrm>
          <a:prstGeom prst="straightConnector1">
            <a:avLst/>
          </a:prstGeom>
          <a:noFill/>
          <a:ln w="9525" cap="flat" cmpd="sng">
            <a:solidFill>
              <a:schemeClr val="accent4"/>
            </a:solidFill>
            <a:prstDash val="solid"/>
            <a:round/>
            <a:headEnd type="oval" w="med" len="med"/>
            <a:tailEnd type="oval" w="med" len="med"/>
          </a:ln>
        </p:spPr>
      </p:cxnSp>
      <p:sp>
        <p:nvSpPr>
          <p:cNvPr id="571" name="Google Shape;571;p43"/>
          <p:cNvSpPr txBox="1"/>
          <p:nvPr/>
        </p:nvSpPr>
        <p:spPr>
          <a:xfrm>
            <a:off x="457469" y="1851655"/>
            <a:ext cx="1209772" cy="1129457"/>
          </a:xfrm>
          <a:prstGeom prst="rect">
            <a:avLst/>
          </a:prstGeom>
          <a:noFill/>
          <a:ln>
            <a:noFill/>
          </a:ln>
        </p:spPr>
        <p:txBody>
          <a:bodyPr spcFirstLastPara="1" wrap="square" lIns="0" tIns="0" rIns="0" bIns="0" anchor="ctr" anchorCtr="0">
            <a:noAutofit/>
          </a:bodyPr>
          <a:lstStyle/>
          <a:p>
            <a:r>
              <a:rPr lang="en-US" sz="1000" b="1" dirty="0">
                <a:solidFill>
                  <a:schemeClr val="tx1"/>
                </a:solidFill>
                <a:latin typeface="Times New Roman" panose="02020603050405020304" pitchFamily="18" charset="0"/>
                <a:cs typeface="Times New Roman" panose="02020603050405020304" pitchFamily="18" charset="0"/>
              </a:rPr>
              <a:t> </a:t>
            </a:r>
            <a:r>
              <a:rPr lang="en-US" sz="1000" b="1" dirty="0">
                <a:latin typeface="Times New Roman" panose="02020603050405020304" pitchFamily="18" charset="0"/>
                <a:cs typeface="Times New Roman" panose="02020603050405020304" pitchFamily="18" charset="0"/>
              </a:rPr>
              <a:t>METRICS </a:t>
            </a:r>
            <a:endParaRPr lang="en-IN" sz="1000" b="1" dirty="0">
              <a:latin typeface="Times New Roman" panose="02020603050405020304" pitchFamily="18" charset="0"/>
              <a:cs typeface="Times New Roman" panose="02020603050405020304" pitchFamily="18" charset="0"/>
            </a:endParaRPr>
          </a:p>
          <a:p>
            <a:r>
              <a:rPr lang="en-US" sz="1000" b="1" dirty="0">
                <a:solidFill>
                  <a:schemeClr val="tx1"/>
                </a:solidFill>
                <a:latin typeface="Times New Roman" panose="02020603050405020304" pitchFamily="18" charset="0"/>
                <a:cs typeface="Times New Roman" panose="02020603050405020304" pitchFamily="18" charset="0"/>
              </a:rPr>
              <a:t>      &amp; RETROSPECTIVE</a:t>
            </a:r>
          </a:p>
          <a:p>
            <a:r>
              <a:rPr lang="en-US" sz="1000" b="1" dirty="0">
                <a:solidFill>
                  <a:schemeClr val="tx1"/>
                </a:solidFill>
                <a:latin typeface="Times New Roman" panose="02020603050405020304" pitchFamily="18" charset="0"/>
                <a:cs typeface="Times New Roman" panose="02020603050405020304" pitchFamily="18" charset="0"/>
              </a:rPr>
              <a:t>      &amp; </a:t>
            </a:r>
          </a:p>
          <a:p>
            <a:r>
              <a:rPr lang="en-US" sz="1000" b="1" dirty="0">
                <a:solidFill>
                  <a:schemeClr val="tx1"/>
                </a:solidFill>
                <a:latin typeface="Times New Roman" panose="02020603050405020304" pitchFamily="18" charset="0"/>
                <a:cs typeface="Times New Roman" panose="02020603050405020304" pitchFamily="18" charset="0"/>
              </a:rPr>
              <a:t>SPRINT 5</a:t>
            </a:r>
          </a:p>
          <a:p>
            <a:r>
              <a:rPr lang="en-US" sz="1000" b="1" dirty="0">
                <a:solidFill>
                  <a:schemeClr val="tx1"/>
                </a:solidFill>
                <a:latin typeface="Times New Roman" panose="02020603050405020304" pitchFamily="18" charset="0"/>
                <a:cs typeface="Times New Roman" panose="02020603050405020304" pitchFamily="18" charset="0"/>
              </a:rPr>
              <a:t>      &amp; </a:t>
            </a:r>
          </a:p>
          <a:p>
            <a:r>
              <a:rPr lang="en-US" sz="1000" b="1" dirty="0">
                <a:solidFill>
                  <a:schemeClr val="tx1"/>
                </a:solidFill>
                <a:latin typeface="Times New Roman" panose="02020603050405020304" pitchFamily="18" charset="0"/>
                <a:cs typeface="Times New Roman" panose="02020603050405020304" pitchFamily="18" charset="0"/>
              </a:rPr>
              <a:t>APP LOGO</a:t>
            </a:r>
          </a:p>
          <a:p>
            <a:r>
              <a:rPr lang="en-US" sz="1000" b="1" dirty="0">
                <a:solidFill>
                  <a:schemeClr val="tx1"/>
                </a:solidFill>
                <a:latin typeface="Times New Roman" panose="02020603050405020304" pitchFamily="18" charset="0"/>
                <a:cs typeface="Times New Roman" panose="02020603050405020304" pitchFamily="18" charset="0"/>
              </a:rPr>
              <a:t> </a:t>
            </a:r>
            <a:br>
              <a:rPr lang="en-IN" sz="1000" b="1" dirty="0">
                <a:solidFill>
                  <a:schemeClr val="tx1"/>
                </a:solidFill>
                <a:latin typeface="Times New Roman" panose="02020603050405020304" pitchFamily="18" charset="0"/>
                <a:cs typeface="Times New Roman" panose="02020603050405020304" pitchFamily="18" charset="0"/>
              </a:rPr>
            </a:br>
            <a:endParaRPr sz="1000" dirty="0">
              <a:solidFill>
                <a:schemeClr val="dk2"/>
              </a:solidFill>
              <a:latin typeface="News Cycle"/>
              <a:ea typeface="News Cycle"/>
              <a:cs typeface="News Cycle"/>
              <a:sym typeface="News Cycle"/>
            </a:endParaRPr>
          </a:p>
        </p:txBody>
      </p:sp>
      <p:cxnSp>
        <p:nvCxnSpPr>
          <p:cNvPr id="572" name="Google Shape;572;p43"/>
          <p:cNvCxnSpPr>
            <a:cxnSpLocks/>
          </p:cNvCxnSpPr>
          <p:nvPr/>
        </p:nvCxnSpPr>
        <p:spPr>
          <a:xfrm>
            <a:off x="2154700" y="1231799"/>
            <a:ext cx="532495" cy="405866"/>
          </a:xfrm>
          <a:prstGeom prst="straightConnector1">
            <a:avLst/>
          </a:prstGeom>
          <a:noFill/>
          <a:ln w="9525" cap="flat" cmpd="sng">
            <a:solidFill>
              <a:schemeClr val="accent5"/>
            </a:solidFill>
            <a:prstDash val="solid"/>
            <a:round/>
            <a:headEnd type="oval" w="med" len="med"/>
            <a:tailEnd type="oval" w="med" len="med"/>
          </a:ln>
        </p:spPr>
      </p:cxnSp>
      <p:sp>
        <p:nvSpPr>
          <p:cNvPr id="573" name="Google Shape;573;p43"/>
          <p:cNvSpPr txBox="1"/>
          <p:nvPr/>
        </p:nvSpPr>
        <p:spPr>
          <a:xfrm>
            <a:off x="794217" y="385742"/>
            <a:ext cx="22359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News Cycle"/>
              <a:ea typeface="News Cycle"/>
              <a:cs typeface="News Cycle"/>
              <a:sym typeface="News Cycle"/>
            </a:endParaRPr>
          </a:p>
        </p:txBody>
      </p:sp>
      <p:cxnSp>
        <p:nvCxnSpPr>
          <p:cNvPr id="574" name="Google Shape;574;p43"/>
          <p:cNvCxnSpPr>
            <a:cxnSpLocks/>
          </p:cNvCxnSpPr>
          <p:nvPr/>
        </p:nvCxnSpPr>
        <p:spPr>
          <a:xfrm>
            <a:off x="4612208" y="3215291"/>
            <a:ext cx="499545" cy="429355"/>
          </a:xfrm>
          <a:prstGeom prst="straightConnector1">
            <a:avLst/>
          </a:prstGeom>
          <a:noFill/>
          <a:ln w="9525" cap="flat" cmpd="sng">
            <a:solidFill>
              <a:schemeClr val="accent6"/>
            </a:solidFill>
            <a:prstDash val="solid"/>
            <a:round/>
            <a:headEnd type="oval" w="med" len="med"/>
            <a:tailEnd type="oval" w="med" len="med"/>
          </a:ln>
        </p:spPr>
      </p:cxnSp>
      <p:sp>
        <p:nvSpPr>
          <p:cNvPr id="575" name="Google Shape;575;p43"/>
          <p:cNvSpPr txBox="1"/>
          <p:nvPr/>
        </p:nvSpPr>
        <p:spPr>
          <a:xfrm rot="1829571">
            <a:off x="5115600" y="4105967"/>
            <a:ext cx="2023556" cy="751422"/>
          </a:xfrm>
          <a:prstGeom prst="rect">
            <a:avLst/>
          </a:prstGeom>
          <a:noFill/>
          <a:ln>
            <a:noFill/>
          </a:ln>
        </p:spPr>
        <p:txBody>
          <a:bodyPr spcFirstLastPara="1" wrap="square" lIns="0" tIns="0" rIns="0" bIns="0" anchor="ctr" anchorCtr="0">
            <a:noAutofit/>
          </a:bodyPr>
          <a:lstStyle/>
          <a:p>
            <a:r>
              <a:rPr lang="en-US" sz="1000" b="1" dirty="0">
                <a:latin typeface="Times New Roman" panose="02020603050405020304" pitchFamily="18" charset="0"/>
                <a:cs typeface="Times New Roman" panose="02020603050405020304" pitchFamily="18" charset="0"/>
              </a:rPr>
              <a:t>SPRINT 3 RECAP </a:t>
            </a:r>
          </a:p>
          <a:p>
            <a:r>
              <a:rPr lang="en-US" sz="1000" b="1" dirty="0">
                <a:latin typeface="Times New Roman" panose="02020603050405020304" pitchFamily="18" charset="0"/>
                <a:cs typeface="Times New Roman" panose="02020603050405020304" pitchFamily="18" charset="0"/>
              </a:rPr>
              <a:t>              &amp;</a:t>
            </a:r>
          </a:p>
          <a:p>
            <a:r>
              <a:rPr lang="en-US" sz="1000" b="1" dirty="0">
                <a:solidFill>
                  <a:schemeClr val="tx1"/>
                </a:solidFill>
                <a:latin typeface="Times New Roman" panose="02020603050405020304" pitchFamily="18" charset="0"/>
                <a:cs typeface="Times New Roman" panose="02020603050405020304" pitchFamily="18" charset="0"/>
              </a:rPr>
              <a:t>PRODUCT  BACKLOG  </a:t>
            </a:r>
          </a:p>
          <a:p>
            <a:r>
              <a:rPr lang="en-US" sz="1000" b="1" dirty="0">
                <a:solidFill>
                  <a:schemeClr val="tx1"/>
                </a:solidFill>
                <a:latin typeface="Times New Roman" panose="02020603050405020304" pitchFamily="18" charset="0"/>
                <a:cs typeface="Times New Roman" panose="02020603050405020304" pitchFamily="18" charset="0"/>
              </a:rPr>
              <a:t>               &amp;</a:t>
            </a:r>
            <a:endParaRPr lang="en-IN" sz="1000" b="1" dirty="0">
              <a:latin typeface="Times New Roman" panose="02020603050405020304" pitchFamily="18" charset="0"/>
              <a:cs typeface="Times New Roman" panose="02020603050405020304" pitchFamily="18" charset="0"/>
            </a:endParaRPr>
          </a:p>
          <a:p>
            <a:r>
              <a:rPr lang="en-US" sz="1000" b="1" dirty="0">
                <a:latin typeface="Times New Roman" panose="02020603050405020304" pitchFamily="18" charset="0"/>
                <a:cs typeface="Times New Roman" panose="02020603050405020304" pitchFamily="18" charset="0"/>
              </a:rPr>
              <a:t>SPRINT SUMMARY</a:t>
            </a:r>
          </a:p>
          <a:p>
            <a:r>
              <a:rPr lang="en-US" sz="1000" b="1" dirty="0">
                <a:latin typeface="Times New Roman" panose="02020603050405020304" pitchFamily="18" charset="0"/>
                <a:cs typeface="Times New Roman" panose="02020603050405020304" pitchFamily="18" charset="0"/>
              </a:rPr>
              <a:t>      </a:t>
            </a:r>
          </a:p>
          <a:p>
            <a:pPr marL="0" marR="0" lvl="0" indent="0" algn="l" rtl="0">
              <a:lnSpc>
                <a:spcPct val="100000"/>
              </a:lnSpc>
              <a:spcBef>
                <a:spcPts val="0"/>
              </a:spcBef>
              <a:spcAft>
                <a:spcPts val="0"/>
              </a:spcAft>
              <a:buNone/>
            </a:pPr>
            <a:endParaRPr lang="en-US" sz="1000" dirty="0">
              <a:solidFill>
                <a:schemeClr val="dk2"/>
              </a:solidFill>
              <a:latin typeface="News Cycle"/>
              <a:ea typeface="News Cycle"/>
              <a:cs typeface="News Cycle"/>
              <a:sym typeface="News Cycle"/>
            </a:endParaRPr>
          </a:p>
        </p:txBody>
      </p:sp>
      <p:grpSp>
        <p:nvGrpSpPr>
          <p:cNvPr id="3" name="Google Shape;1049;p48">
            <a:extLst>
              <a:ext uri="{FF2B5EF4-FFF2-40B4-BE49-F238E27FC236}">
                <a16:creationId xmlns:a16="http://schemas.microsoft.com/office/drawing/2014/main" id="{E677E0CF-C22A-2042-EAAB-2AFF7852D741}"/>
              </a:ext>
            </a:extLst>
          </p:cNvPr>
          <p:cNvGrpSpPr/>
          <p:nvPr/>
        </p:nvGrpSpPr>
        <p:grpSpPr>
          <a:xfrm>
            <a:off x="2391677" y="1397115"/>
            <a:ext cx="2495390" cy="2175790"/>
            <a:chOff x="9535629" y="937343"/>
            <a:chExt cx="744273" cy="793950"/>
          </a:xfrm>
        </p:grpSpPr>
        <p:grpSp>
          <p:nvGrpSpPr>
            <p:cNvPr id="4" name="Google Shape;1050;p48">
              <a:extLst>
                <a:ext uri="{FF2B5EF4-FFF2-40B4-BE49-F238E27FC236}">
                  <a16:creationId xmlns:a16="http://schemas.microsoft.com/office/drawing/2014/main" id="{D7E0CD6A-C920-7460-CA24-3F90DE2876CE}"/>
                </a:ext>
              </a:extLst>
            </p:cNvPr>
            <p:cNvGrpSpPr/>
            <p:nvPr/>
          </p:nvGrpSpPr>
          <p:grpSpPr>
            <a:xfrm>
              <a:off x="9535629" y="937343"/>
              <a:ext cx="744273" cy="793950"/>
              <a:chOff x="9535629" y="937343"/>
              <a:chExt cx="744273" cy="793950"/>
            </a:xfrm>
          </p:grpSpPr>
          <p:sp>
            <p:nvSpPr>
              <p:cNvPr id="11" name="Google Shape;1051;p48">
                <a:extLst>
                  <a:ext uri="{FF2B5EF4-FFF2-40B4-BE49-F238E27FC236}">
                    <a16:creationId xmlns:a16="http://schemas.microsoft.com/office/drawing/2014/main" id="{7E3FB2D6-1031-CD1D-0BEC-DB619AA7EAA6}"/>
                  </a:ext>
                </a:extLst>
              </p:cNvPr>
              <p:cNvSpPr/>
              <p:nvPr/>
            </p:nvSpPr>
            <p:spPr>
              <a:xfrm>
                <a:off x="10097603"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52;p48">
                <a:extLst>
                  <a:ext uri="{FF2B5EF4-FFF2-40B4-BE49-F238E27FC236}">
                    <a16:creationId xmlns:a16="http://schemas.microsoft.com/office/drawing/2014/main" id="{A373FE76-C87F-5A82-5A8A-213403BC3A8D}"/>
                  </a:ext>
                </a:extLst>
              </p:cNvPr>
              <p:cNvSpPr/>
              <p:nvPr/>
            </p:nvSpPr>
            <p:spPr>
              <a:xfrm>
                <a:off x="10179881"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53;p48">
                <a:extLst>
                  <a:ext uri="{FF2B5EF4-FFF2-40B4-BE49-F238E27FC236}">
                    <a16:creationId xmlns:a16="http://schemas.microsoft.com/office/drawing/2014/main" id="{5B91B7E2-67B0-0003-CCFA-D29E8AF131C8}"/>
                  </a:ext>
                </a:extLst>
              </p:cNvPr>
              <p:cNvSpPr/>
              <p:nvPr/>
            </p:nvSpPr>
            <p:spPr>
              <a:xfrm>
                <a:off x="10097603"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54;p48">
                <a:extLst>
                  <a:ext uri="{FF2B5EF4-FFF2-40B4-BE49-F238E27FC236}">
                    <a16:creationId xmlns:a16="http://schemas.microsoft.com/office/drawing/2014/main" id="{A00AFDDE-CE67-B2FB-2F21-F52D6D7754A7}"/>
                  </a:ext>
                </a:extLst>
              </p:cNvPr>
              <p:cNvSpPr/>
              <p:nvPr/>
            </p:nvSpPr>
            <p:spPr>
              <a:xfrm>
                <a:off x="9642080"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055;p48">
                <a:extLst>
                  <a:ext uri="{FF2B5EF4-FFF2-40B4-BE49-F238E27FC236}">
                    <a16:creationId xmlns:a16="http://schemas.microsoft.com/office/drawing/2014/main" id="{2AD56509-0E55-25CB-DC7F-116C87073BA8}"/>
                  </a:ext>
                </a:extLst>
              </p:cNvPr>
              <p:cNvSpPr/>
              <p:nvPr/>
            </p:nvSpPr>
            <p:spPr>
              <a:xfrm>
                <a:off x="9535629"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56;p48">
                <a:extLst>
                  <a:ext uri="{FF2B5EF4-FFF2-40B4-BE49-F238E27FC236}">
                    <a16:creationId xmlns:a16="http://schemas.microsoft.com/office/drawing/2014/main" id="{87BEFC83-7E8D-07E3-64DE-C98A9C91307E}"/>
                  </a:ext>
                </a:extLst>
              </p:cNvPr>
              <p:cNvSpPr/>
              <p:nvPr/>
            </p:nvSpPr>
            <p:spPr>
              <a:xfrm>
                <a:off x="9642080"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57;p48">
                <a:extLst>
                  <a:ext uri="{FF2B5EF4-FFF2-40B4-BE49-F238E27FC236}">
                    <a16:creationId xmlns:a16="http://schemas.microsoft.com/office/drawing/2014/main" id="{B0B703AA-FF10-4779-EFC0-BFAB54CE60A8}"/>
                  </a:ext>
                </a:extLst>
              </p:cNvPr>
              <p:cNvSpPr/>
              <p:nvPr/>
            </p:nvSpPr>
            <p:spPr>
              <a:xfrm>
                <a:off x="9901555"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58;p48">
                <a:extLst>
                  <a:ext uri="{FF2B5EF4-FFF2-40B4-BE49-F238E27FC236}">
                    <a16:creationId xmlns:a16="http://schemas.microsoft.com/office/drawing/2014/main" id="{E1A1EFC3-68D4-62A0-38D9-EFD0F2CAA871}"/>
                  </a:ext>
                </a:extLst>
              </p:cNvPr>
              <p:cNvSpPr/>
              <p:nvPr/>
            </p:nvSpPr>
            <p:spPr>
              <a:xfrm>
                <a:off x="9817503"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59;p48">
                <a:extLst>
                  <a:ext uri="{FF2B5EF4-FFF2-40B4-BE49-F238E27FC236}">
                    <a16:creationId xmlns:a16="http://schemas.microsoft.com/office/drawing/2014/main" id="{AF19A30C-EB4D-5301-84FC-3767FABBA598}"/>
                  </a:ext>
                </a:extLst>
              </p:cNvPr>
              <p:cNvSpPr/>
              <p:nvPr/>
            </p:nvSpPr>
            <p:spPr>
              <a:xfrm>
                <a:off x="9822160"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60;p48">
                <a:extLst>
                  <a:ext uri="{FF2B5EF4-FFF2-40B4-BE49-F238E27FC236}">
                    <a16:creationId xmlns:a16="http://schemas.microsoft.com/office/drawing/2014/main" id="{71346B64-6423-24C8-A87B-8F4E570E2455}"/>
                  </a:ext>
                </a:extLst>
              </p:cNvPr>
              <p:cNvSpPr/>
              <p:nvPr/>
            </p:nvSpPr>
            <p:spPr>
              <a:xfrm>
                <a:off x="9846555"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 name="Google Shape;1061;p48">
              <a:extLst>
                <a:ext uri="{FF2B5EF4-FFF2-40B4-BE49-F238E27FC236}">
                  <a16:creationId xmlns:a16="http://schemas.microsoft.com/office/drawing/2014/main" id="{34E0497E-CB44-EBB0-6FBC-49D8D6FDAA3E}"/>
                </a:ext>
              </a:extLst>
            </p:cNvPr>
            <p:cNvSpPr/>
            <p:nvPr/>
          </p:nvSpPr>
          <p:spPr>
            <a:xfrm>
              <a:off x="9681556"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062;p48">
              <a:extLst>
                <a:ext uri="{FF2B5EF4-FFF2-40B4-BE49-F238E27FC236}">
                  <a16:creationId xmlns:a16="http://schemas.microsoft.com/office/drawing/2014/main" id="{BD7D850B-5349-6E81-B68A-0CFC1B1F114A}"/>
                </a:ext>
              </a:extLst>
            </p:cNvPr>
            <p:cNvSpPr/>
            <p:nvPr/>
          </p:nvSpPr>
          <p:spPr>
            <a:xfrm>
              <a:off x="9696858"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63;p48">
              <a:extLst>
                <a:ext uri="{FF2B5EF4-FFF2-40B4-BE49-F238E27FC236}">
                  <a16:creationId xmlns:a16="http://schemas.microsoft.com/office/drawing/2014/main" id="{C7E15581-B28D-2AD3-3F8D-E78CF5916737}"/>
                </a:ext>
              </a:extLst>
            </p:cNvPr>
            <p:cNvSpPr/>
            <p:nvPr/>
          </p:nvSpPr>
          <p:spPr>
            <a:xfrm>
              <a:off x="9910204"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64;p48">
              <a:extLst>
                <a:ext uri="{FF2B5EF4-FFF2-40B4-BE49-F238E27FC236}">
                  <a16:creationId xmlns:a16="http://schemas.microsoft.com/office/drawing/2014/main" id="{9855124E-AAB6-E862-D9B0-BE2A433234AD}"/>
                </a:ext>
              </a:extLst>
            </p:cNvPr>
            <p:cNvSpPr/>
            <p:nvPr/>
          </p:nvSpPr>
          <p:spPr>
            <a:xfrm>
              <a:off x="9914196"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9" name="Google Shape;1065;p48">
              <a:extLst>
                <a:ext uri="{FF2B5EF4-FFF2-40B4-BE49-F238E27FC236}">
                  <a16:creationId xmlns:a16="http://schemas.microsoft.com/office/drawing/2014/main" id="{0B3BE9F8-C1E1-0EEE-570A-DA5B56D8CA70}"/>
                </a:ext>
              </a:extLst>
            </p:cNvPr>
            <p:cNvSpPr/>
            <p:nvPr/>
          </p:nvSpPr>
          <p:spPr>
            <a:xfrm>
              <a:off x="9750084"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66;p48">
              <a:extLst>
                <a:ext uri="{FF2B5EF4-FFF2-40B4-BE49-F238E27FC236}">
                  <a16:creationId xmlns:a16="http://schemas.microsoft.com/office/drawing/2014/main" id="{1B3EEFF7-4EB2-B82F-FCF5-7B89E470EBB3}"/>
                </a:ext>
              </a:extLst>
            </p:cNvPr>
            <p:cNvSpPr/>
            <p:nvPr/>
          </p:nvSpPr>
          <p:spPr>
            <a:xfrm>
              <a:off x="9910204"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solidFill>
                <a:srgbClr val="FFFF00"/>
              </a:solid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cxnSp>
        <p:nvCxnSpPr>
          <p:cNvPr id="26" name="Google Shape;574;p43">
            <a:extLst>
              <a:ext uri="{FF2B5EF4-FFF2-40B4-BE49-F238E27FC236}">
                <a16:creationId xmlns:a16="http://schemas.microsoft.com/office/drawing/2014/main" id="{097CF57B-6DA8-2FF8-3527-13CEC2E08E0D}"/>
              </a:ext>
            </a:extLst>
          </p:cNvPr>
          <p:cNvCxnSpPr>
            <a:cxnSpLocks/>
          </p:cNvCxnSpPr>
          <p:nvPr/>
        </p:nvCxnSpPr>
        <p:spPr>
          <a:xfrm>
            <a:off x="5111753" y="2416940"/>
            <a:ext cx="759250" cy="16410"/>
          </a:xfrm>
          <a:prstGeom prst="straightConnector1">
            <a:avLst/>
          </a:prstGeom>
          <a:noFill/>
          <a:ln w="9525" cap="flat" cmpd="sng">
            <a:solidFill>
              <a:srgbClr val="92D050"/>
            </a:solidFill>
            <a:prstDash val="solid"/>
            <a:round/>
            <a:headEnd type="oval" w="med" len="med"/>
            <a:tailEnd type="oval" w="med" len="med"/>
          </a:ln>
        </p:spPr>
      </p:cxnSp>
      <p:sp>
        <p:nvSpPr>
          <p:cNvPr id="27" name="Google Shape;567;p43">
            <a:extLst>
              <a:ext uri="{FF2B5EF4-FFF2-40B4-BE49-F238E27FC236}">
                <a16:creationId xmlns:a16="http://schemas.microsoft.com/office/drawing/2014/main" id="{0D40A529-27B8-2CAD-557A-37D9FCC1961D}"/>
              </a:ext>
            </a:extLst>
          </p:cNvPr>
          <p:cNvSpPr txBox="1"/>
          <p:nvPr/>
        </p:nvSpPr>
        <p:spPr>
          <a:xfrm>
            <a:off x="3259756" y="104306"/>
            <a:ext cx="2080557" cy="1584534"/>
          </a:xfrm>
          <a:prstGeom prst="rect">
            <a:avLst/>
          </a:prstGeom>
          <a:noFill/>
          <a:ln>
            <a:noFill/>
          </a:ln>
        </p:spPr>
        <p:txBody>
          <a:bodyPr spcFirstLastPara="1" wrap="square" lIns="0" tIns="0" rIns="0" bIns="0" anchor="ctr" anchorCtr="0">
            <a:noAutofit/>
          </a:bodyPr>
          <a:lstStyle/>
          <a:p>
            <a:r>
              <a:rPr lang="en-US" sz="1000" b="1" dirty="0">
                <a:latin typeface="Times New Roman" panose="02020603050405020304" pitchFamily="18" charset="0"/>
                <a:cs typeface="Times New Roman" panose="02020603050405020304" pitchFamily="18" charset="0"/>
              </a:rPr>
              <a:t>PROBLEM STATEMENT </a:t>
            </a:r>
          </a:p>
          <a:p>
            <a:r>
              <a:rPr lang="en-US" sz="1000" b="1" dirty="0">
                <a:latin typeface="Times New Roman" panose="02020603050405020304" pitchFamily="18" charset="0"/>
                <a:cs typeface="Times New Roman" panose="02020603050405020304" pitchFamily="18" charset="0"/>
              </a:rPr>
              <a:t>            &amp; </a:t>
            </a:r>
          </a:p>
          <a:p>
            <a:r>
              <a:rPr lang="en-US" sz="1000" b="1" dirty="0">
                <a:latin typeface="Times New Roman" panose="02020603050405020304" pitchFamily="18" charset="0"/>
                <a:cs typeface="Times New Roman" panose="02020603050405020304" pitchFamily="18" charset="0"/>
              </a:rPr>
              <a:t>PROJECT DESCRIPTION </a:t>
            </a:r>
          </a:p>
          <a:p>
            <a:r>
              <a:rPr lang="en-US" sz="1000" b="1" dirty="0">
                <a:latin typeface="Times New Roman" panose="02020603050405020304" pitchFamily="18" charset="0"/>
                <a:cs typeface="Times New Roman" panose="02020603050405020304" pitchFamily="18" charset="0"/>
              </a:rPr>
              <a:t>           &amp; </a:t>
            </a:r>
          </a:p>
          <a:p>
            <a:r>
              <a:rPr lang="en-US" sz="1000" b="1" dirty="0">
                <a:solidFill>
                  <a:schemeClr val="tx1"/>
                </a:solidFill>
                <a:latin typeface="Times New Roman" panose="02020603050405020304" pitchFamily="18" charset="0"/>
                <a:cs typeface="Times New Roman" panose="02020603050405020304" pitchFamily="18" charset="0"/>
              </a:rPr>
              <a:t>PERSONAS</a:t>
            </a:r>
          </a:p>
          <a:p>
            <a:endParaRPr lang="en-US" sz="1000" b="1" dirty="0"/>
          </a:p>
          <a:p>
            <a:pPr marL="0" marR="0" lvl="0" indent="0" algn="l" rtl="0">
              <a:lnSpc>
                <a:spcPct val="100000"/>
              </a:lnSpc>
              <a:spcBef>
                <a:spcPts val="0"/>
              </a:spcBef>
              <a:spcAft>
                <a:spcPts val="0"/>
              </a:spcAft>
              <a:buNone/>
            </a:pPr>
            <a:endParaRPr lang="en-US" sz="1000" dirty="0">
              <a:solidFill>
                <a:schemeClr val="dk2"/>
              </a:solidFill>
              <a:latin typeface="News Cycle"/>
              <a:ea typeface="News Cycle"/>
              <a:cs typeface="News Cycle"/>
              <a:sym typeface="News Cycle"/>
            </a:endParaRPr>
          </a:p>
          <a:p>
            <a:pPr marL="0" marR="0" lvl="0" indent="0" algn="l" rtl="0">
              <a:lnSpc>
                <a:spcPct val="100000"/>
              </a:lnSpc>
              <a:spcBef>
                <a:spcPts val="0"/>
              </a:spcBef>
              <a:spcAft>
                <a:spcPts val="0"/>
              </a:spcAft>
              <a:buNone/>
            </a:pPr>
            <a:endParaRPr lang="en-US" sz="1000" dirty="0">
              <a:solidFill>
                <a:schemeClr val="dk2"/>
              </a:solidFill>
              <a:latin typeface="News Cycle"/>
              <a:ea typeface="News Cycle"/>
              <a:cs typeface="News Cycle"/>
              <a:sym typeface="News Cycle"/>
            </a:endParaRPr>
          </a:p>
          <a:p>
            <a:endParaRPr lang="en-US" sz="1000" b="1"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lang="en-US" sz="1000" dirty="0">
              <a:solidFill>
                <a:schemeClr val="dk2"/>
              </a:solidFill>
              <a:latin typeface="News Cycle"/>
              <a:ea typeface="News Cycle"/>
              <a:cs typeface="News Cycle"/>
              <a:sym typeface="News Cycle"/>
            </a:endParaRPr>
          </a:p>
          <a:p>
            <a:endParaRPr lang="en-IN" sz="1000" b="1"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lang="en-IN" sz="1000" dirty="0">
              <a:solidFill>
                <a:schemeClr val="dk2"/>
              </a:solidFill>
              <a:latin typeface="News Cycle"/>
              <a:ea typeface="News Cycle"/>
              <a:cs typeface="News Cycle"/>
              <a:sym typeface="News Cycle"/>
            </a:endParaRPr>
          </a:p>
        </p:txBody>
      </p:sp>
      <p:sp>
        <p:nvSpPr>
          <p:cNvPr id="22" name="Google Shape;575;p43">
            <a:extLst>
              <a:ext uri="{FF2B5EF4-FFF2-40B4-BE49-F238E27FC236}">
                <a16:creationId xmlns:a16="http://schemas.microsoft.com/office/drawing/2014/main" id="{04FC80B3-8DF6-B0F5-6D21-B7B085F707D1}"/>
              </a:ext>
            </a:extLst>
          </p:cNvPr>
          <p:cNvSpPr txBox="1"/>
          <p:nvPr/>
        </p:nvSpPr>
        <p:spPr>
          <a:xfrm rot="20236586">
            <a:off x="5340327" y="517910"/>
            <a:ext cx="2083479" cy="26442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1000" b="1" dirty="0">
                <a:solidFill>
                  <a:srgbClr val="202124"/>
                </a:solidFill>
                <a:latin typeface="Times New Roman" panose="02020603050405020304" pitchFamily="18" charset="0"/>
                <a:cs typeface="Times New Roman" panose="02020603050405020304" pitchFamily="18" charset="0"/>
              </a:rPr>
              <a:t>MINIMAL VIABLE PRODUCT </a:t>
            </a:r>
            <a:endParaRPr lang="en-IN" sz="1000" dirty="0">
              <a:solidFill>
                <a:schemeClr val="dk2"/>
              </a:solidFill>
              <a:latin typeface="News Cycle"/>
              <a:ea typeface="News Cycle"/>
              <a:cs typeface="News Cycle"/>
              <a:sym typeface="News Cycle"/>
            </a:endParaRPr>
          </a:p>
        </p:txBody>
      </p:sp>
      <p:sp>
        <p:nvSpPr>
          <p:cNvPr id="28" name="Google Shape;575;p43">
            <a:extLst>
              <a:ext uri="{FF2B5EF4-FFF2-40B4-BE49-F238E27FC236}">
                <a16:creationId xmlns:a16="http://schemas.microsoft.com/office/drawing/2014/main" id="{F9B7C171-E2C8-C168-4E9E-A13C8DAE4FC0}"/>
              </a:ext>
            </a:extLst>
          </p:cNvPr>
          <p:cNvSpPr txBox="1"/>
          <p:nvPr/>
        </p:nvSpPr>
        <p:spPr>
          <a:xfrm rot="1832338">
            <a:off x="694114" y="622894"/>
            <a:ext cx="1360757" cy="688966"/>
          </a:xfrm>
          <a:prstGeom prst="rect">
            <a:avLst/>
          </a:prstGeom>
          <a:noFill/>
          <a:ln>
            <a:noFill/>
          </a:ln>
        </p:spPr>
        <p:txBody>
          <a:bodyPr spcFirstLastPara="1" wrap="square" lIns="0" tIns="0" rIns="0" bIns="0" anchor="ctr" anchorCtr="0">
            <a:noAutofit/>
          </a:bodyPr>
          <a:lstStyle/>
          <a:p>
            <a:pPr marL="0" indent="0">
              <a:buNone/>
            </a:pPr>
            <a:r>
              <a:rPr lang="en-US" sz="1000" b="1" dirty="0">
                <a:solidFill>
                  <a:schemeClr val="tx1"/>
                </a:solidFill>
                <a:latin typeface="Times New Roman" panose="02020603050405020304" pitchFamily="18" charset="0"/>
                <a:cs typeface="Times New Roman" panose="02020603050405020304" pitchFamily="18" charset="0"/>
              </a:rPr>
              <a:t>PROJECT DEMO SPRINT 4 </a:t>
            </a:r>
          </a:p>
          <a:p>
            <a:pPr marL="0" indent="0">
              <a:buNone/>
            </a:pPr>
            <a:r>
              <a:rPr lang="en-US" sz="1000" b="1" dirty="0">
                <a:solidFill>
                  <a:schemeClr val="tx1"/>
                </a:solidFill>
                <a:latin typeface="Times New Roman" panose="02020603050405020304" pitchFamily="18" charset="0"/>
                <a:cs typeface="Times New Roman" panose="02020603050405020304" pitchFamily="18" charset="0"/>
              </a:rPr>
              <a:t>                  &amp;</a:t>
            </a:r>
          </a:p>
          <a:p>
            <a:pPr marL="0" indent="0">
              <a:buNone/>
            </a:pPr>
            <a:r>
              <a:rPr lang="en-US" sz="1000" b="1" dirty="0">
                <a:solidFill>
                  <a:schemeClr val="tx1"/>
                </a:solidFill>
                <a:latin typeface="Times New Roman" panose="02020603050405020304" pitchFamily="18" charset="0"/>
                <a:cs typeface="Times New Roman" panose="02020603050405020304" pitchFamily="18" charset="0"/>
              </a:rPr>
              <a:t>APP SCREENSHOT</a:t>
            </a:r>
          </a:p>
          <a:p>
            <a:pPr marL="0" lvl="0" indent="0" algn="l" rtl="0">
              <a:spcBef>
                <a:spcPts val="0"/>
              </a:spcBef>
              <a:spcAft>
                <a:spcPts val="0"/>
              </a:spcAft>
              <a:buNone/>
            </a:pPr>
            <a:endParaRPr lang="en-US" sz="1000" dirty="0">
              <a:solidFill>
                <a:schemeClr val="lt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000" dirty="0">
              <a:solidFill>
                <a:schemeClr val="lt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lang="en-IN" sz="1000" dirty="0">
              <a:solidFill>
                <a:schemeClr val="dk2"/>
              </a:solidFill>
              <a:latin typeface="News Cycle"/>
              <a:ea typeface="News Cycle"/>
              <a:cs typeface="News Cycle"/>
              <a:sym typeface="News Cyc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TextBox 3">
            <a:extLst>
              <a:ext uri="{FF2B5EF4-FFF2-40B4-BE49-F238E27FC236}">
                <a16:creationId xmlns:a16="http://schemas.microsoft.com/office/drawing/2014/main" id="{14B9F82C-AE8A-3C8A-55E5-420E3FCA4989}"/>
              </a:ext>
            </a:extLst>
          </p:cNvPr>
          <p:cNvSpPr txBox="1"/>
          <p:nvPr/>
        </p:nvSpPr>
        <p:spPr>
          <a:xfrm>
            <a:off x="0" y="2541"/>
            <a:ext cx="457200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SPRINT 1</a:t>
            </a:r>
            <a:endParaRPr lang="en-IN"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92ED1D-29CC-1AC4-2D5F-70AC5944CE12}"/>
              </a:ext>
            </a:extLst>
          </p:cNvPr>
          <p:cNvSpPr txBox="1"/>
          <p:nvPr/>
        </p:nvSpPr>
        <p:spPr>
          <a:xfrm>
            <a:off x="139700" y="661337"/>
            <a:ext cx="8769774" cy="4278094"/>
          </a:xfrm>
          <a:prstGeom prst="rect">
            <a:avLst/>
          </a:prstGeom>
          <a:noFill/>
        </p:spPr>
        <p:txBody>
          <a:bodyPr wrap="square">
            <a:spAutoFit/>
          </a:bodyPr>
          <a:lstStyle/>
          <a:p>
            <a:r>
              <a:rPr lang="en-US" sz="2000" b="1"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Our product is focused on COVID-19 safety Protocols. It is designed to ensure that people are adhering to social distancing guidelines. Ultimately, it can help make people and the community safer from the virus. This is a tracking app that uses a smartphone's GPS and Bluetooth features to track COVID-19 case.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As a user I want to be able to receive alerts when a place becomes too crowded or when I am approaching a crowded area, so that I can adjust my plans  . As a user, I want to be able to access up-to-date information about the local COVID-19 situation, so that I can make informed decisions about where and when to go out.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To ensure effective teamwork in developing our social distancing project, we need to establish clear rules and regulations with a teamwork agreement. As a team, we should divide roles and responsibilities among ourselves to ensure everyone contributes effectively to the project's development. We need to develop the required technical and functional knowledge necessary to complete the project and plan the product requirements and development plan. This will help us gather all the requirements for the project and ensure that we are on track to meet our goals.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As an end-user of the social distancing application, I want an easy-to-install APK file with basic functionalities that help me stay safe during the pandemic. This includes a welcome page and a knowledge page with information on how the application works. Additionally, I want to be able to grant all necessary permissions to the application to access the required data on my mobile device. If needed, I want the option to reset these permissions at any time.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2744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TextBox 3">
            <a:extLst>
              <a:ext uri="{FF2B5EF4-FFF2-40B4-BE49-F238E27FC236}">
                <a16:creationId xmlns:a16="http://schemas.microsoft.com/office/drawing/2014/main" id="{14B9F82C-AE8A-3C8A-55E5-420E3FCA4989}"/>
              </a:ext>
            </a:extLst>
          </p:cNvPr>
          <p:cNvSpPr txBox="1"/>
          <p:nvPr/>
        </p:nvSpPr>
        <p:spPr>
          <a:xfrm>
            <a:off x="0" y="22860"/>
            <a:ext cx="4572000" cy="954107"/>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SPRINT 2</a:t>
            </a:r>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208D6F7B-7392-79B6-3B7F-F96CD85F9EF0}"/>
              </a:ext>
            </a:extLst>
          </p:cNvPr>
          <p:cNvSpPr txBox="1"/>
          <p:nvPr/>
        </p:nvSpPr>
        <p:spPr>
          <a:xfrm>
            <a:off x="0" y="526852"/>
            <a:ext cx="9028853" cy="4616648"/>
          </a:xfrm>
          <a:prstGeom prst="rect">
            <a:avLst/>
          </a:prstGeom>
          <a:noFill/>
        </p:spPr>
        <p:txBody>
          <a:bodyPr wrap="square">
            <a:spAutoFit/>
          </a:bodyPr>
          <a:lstStyle/>
          <a:p>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As the social distancing project progresses, the development team should continuously gather professor feedback to improve the application's functionality and usability. The team can then use this feedback to identify areas of improvement and prioritize new features. By regularly seeking feedback and incorporating it into the development process, the team can create an application that meets the needs of its users and helps them stay safe during the pandemic.</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As an end-user of the social distancing application, I want to be able to register and create an account for the application. I should be able to see the registration page for the application and enter my username, email, and password to complete the registration process. Once registered, I should be able to log in to the application using my email ID and access my account.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To ensure the application is being used effectively, the user should receive pop-up notifications to enable Bluetooth and grant required permissions. Once logged in, registered users should be able to access the home page and navigate between pages to quickly access the features they need. Users should also have the option to log out of the application and log in again whenever they want.</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US" sz="1400"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Additionally, users want to access the feature in the home page, which should include all the functionalities that help them stay safe during the pandemic. This feature should be easily accessible and provide users with the necessary information and tools to maintain social distancing and follow safety guidelines. Overall, the application should be user-friendly and provide users with the necessary features to ensure their safety during the pandemic.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956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TextBox 3">
            <a:extLst>
              <a:ext uri="{FF2B5EF4-FFF2-40B4-BE49-F238E27FC236}">
                <a16:creationId xmlns:a16="http://schemas.microsoft.com/office/drawing/2014/main" id="{14B9F82C-AE8A-3C8A-55E5-420E3FCA4989}"/>
              </a:ext>
            </a:extLst>
          </p:cNvPr>
          <p:cNvSpPr txBox="1"/>
          <p:nvPr/>
        </p:nvSpPr>
        <p:spPr>
          <a:xfrm>
            <a:off x="137160" y="0"/>
            <a:ext cx="4572000" cy="954107"/>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SPRINT 3</a:t>
            </a:r>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98661315-331C-D827-AE91-72CC71656EF2}"/>
              </a:ext>
            </a:extLst>
          </p:cNvPr>
          <p:cNvGraphicFramePr>
            <a:graphicFrameLocks noGrp="1"/>
          </p:cNvGraphicFramePr>
          <p:nvPr>
            <p:extLst>
              <p:ext uri="{D42A27DB-BD31-4B8C-83A1-F6EECF244321}">
                <p14:modId xmlns:p14="http://schemas.microsoft.com/office/powerpoint/2010/main" val="4160767778"/>
              </p:ext>
            </p:extLst>
          </p:nvPr>
        </p:nvGraphicFramePr>
        <p:xfrm>
          <a:off x="0" y="785708"/>
          <a:ext cx="9143999" cy="4330699"/>
        </p:xfrm>
        <a:graphic>
          <a:graphicData uri="http://schemas.openxmlformats.org/drawingml/2006/table">
            <a:tbl>
              <a:tblPr firstRow="1" firstCol="1" bandRow="1"/>
              <a:tblGrid>
                <a:gridCol w="893213">
                  <a:extLst>
                    <a:ext uri="{9D8B030D-6E8A-4147-A177-3AD203B41FA5}">
                      <a16:colId xmlns:a16="http://schemas.microsoft.com/office/drawing/2014/main" val="3584655203"/>
                    </a:ext>
                  </a:extLst>
                </a:gridCol>
                <a:gridCol w="6364329">
                  <a:extLst>
                    <a:ext uri="{9D8B030D-6E8A-4147-A177-3AD203B41FA5}">
                      <a16:colId xmlns:a16="http://schemas.microsoft.com/office/drawing/2014/main" val="4115635560"/>
                    </a:ext>
                  </a:extLst>
                </a:gridCol>
                <a:gridCol w="893213">
                  <a:extLst>
                    <a:ext uri="{9D8B030D-6E8A-4147-A177-3AD203B41FA5}">
                      <a16:colId xmlns:a16="http://schemas.microsoft.com/office/drawing/2014/main" val="2960662990"/>
                    </a:ext>
                  </a:extLst>
                </a:gridCol>
                <a:gridCol w="993244">
                  <a:extLst>
                    <a:ext uri="{9D8B030D-6E8A-4147-A177-3AD203B41FA5}">
                      <a16:colId xmlns:a16="http://schemas.microsoft.com/office/drawing/2014/main" val="1355676380"/>
                    </a:ext>
                  </a:extLst>
                </a:gridCol>
              </a:tblGrid>
              <a:tr h="370841">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ID</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Summary</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tc>
                  <a:txBody>
                    <a:bodyPr/>
                    <a:lstStyle/>
                    <a:p>
                      <a:pPr marL="0" marR="0"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Status </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5"/>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Place</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5"/>
                    </a:solidFill>
                  </a:tcPr>
                </a:tc>
                <a:extLst>
                  <a:ext uri="{0D108BD9-81ED-4DB2-BD59-A6C34878D82A}">
                    <a16:rowId xmlns:a16="http://schemas.microsoft.com/office/drawing/2014/main" val="1671741340"/>
                  </a:ext>
                </a:extLst>
              </a:tr>
              <a:tr h="598591">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Cov-16</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registered user I want to logout from the application so that I can log in again whenever I want.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Logout</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326981645"/>
                  </a:ext>
                </a:extLst>
              </a:tr>
              <a:tr h="905616">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Cov-17</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create my account to the application so that I can Keep my account private and Signup Using Name, Email and Password.</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just">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Done</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just">
                        <a:lnSpc>
                          <a:spcPct val="107000"/>
                        </a:lnSpc>
                        <a:spcBef>
                          <a:spcPts val="1200"/>
                        </a:spcBef>
                        <a:spcAft>
                          <a:spcPts val="800"/>
                        </a:spcAft>
                      </a:pPr>
                      <a:r>
                        <a:rPr lang="en-IN" sz="1600" kern="100">
                          <a:effectLst/>
                          <a:latin typeface="Times New Roman" panose="02020603050405020304" pitchFamily="18" charset="0"/>
                          <a:cs typeface="Times New Roman" panose="02020603050405020304" pitchFamily="18" charset="0"/>
                        </a:rPr>
                        <a:t> Sign Up</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216096932"/>
                  </a:ext>
                </a:extLst>
              </a:tr>
              <a:tr h="598591">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Cov-18</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login using my email id as my user id so that I can access my account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Done </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a:effectLst/>
                          <a:latin typeface="Times New Roman" panose="02020603050405020304" pitchFamily="18" charset="0"/>
                          <a:cs typeface="Times New Roman" panose="02020603050405020304" pitchFamily="18" charset="0"/>
                        </a:rPr>
                        <a:t> Login</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1499042764"/>
                  </a:ext>
                </a:extLst>
              </a:tr>
              <a:tr h="1172980">
                <a:tc>
                  <a:txBody>
                    <a:bodyPr/>
                    <a:lstStyle/>
                    <a:p>
                      <a:pPr marL="0" marR="0" algn="just">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Cov-19</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navigate between pages so that I can quickly access the features I need </a:t>
                      </a:r>
                      <a:endParaRPr lang="en-US" sz="1600" kern="100" dirty="0">
                        <a:effectLst/>
                        <a:latin typeface="Times New Roman" panose="02020603050405020304" pitchFamily="18" charset="0"/>
                        <a:cs typeface="Times New Roman" panose="02020603050405020304" pitchFamily="18" charset="0"/>
                      </a:endParaRPr>
                    </a:p>
                    <a:p>
                      <a:pPr marL="0" marR="0" indent="127000" algn="l">
                        <a:lnSpc>
                          <a:spcPct val="107000"/>
                        </a:lnSpc>
                        <a:spcBef>
                          <a:spcPts val="1200"/>
                        </a:spcBef>
                        <a:spcAft>
                          <a:spcPts val="800"/>
                        </a:spcAft>
                      </a:pPr>
                      <a:r>
                        <a:rPr lang="en-IN"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077442014"/>
                  </a:ext>
                </a:extLst>
              </a:tr>
              <a:tr h="684080">
                <a:tc>
                  <a:txBody>
                    <a:bodyPr/>
                    <a:lstStyle/>
                    <a:p>
                      <a:pPr marL="0" marR="0" algn="just">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 Cov-20</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As a user, I want to access the feature in 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3">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Home Page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723398959"/>
                  </a:ext>
                </a:extLst>
              </a:tr>
            </a:tbl>
          </a:graphicData>
        </a:graphic>
      </p:graphicFrame>
    </p:spTree>
    <p:extLst>
      <p:ext uri="{BB962C8B-B14F-4D97-AF65-F5344CB8AC3E}">
        <p14:creationId xmlns:p14="http://schemas.microsoft.com/office/powerpoint/2010/main" val="4246988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 name="TextBox 24">
            <a:extLst>
              <a:ext uri="{FF2B5EF4-FFF2-40B4-BE49-F238E27FC236}">
                <a16:creationId xmlns:a16="http://schemas.microsoft.com/office/drawing/2014/main" id="{B1314938-4A11-FEEF-6407-A4CBEFEF161B}"/>
              </a:ext>
            </a:extLst>
          </p:cNvPr>
          <p:cNvSpPr txBox="1"/>
          <p:nvPr/>
        </p:nvSpPr>
        <p:spPr>
          <a:xfrm>
            <a:off x="2150268" y="142875"/>
            <a:ext cx="5186362"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  BACKLOG</a:t>
            </a:r>
          </a:p>
        </p:txBody>
      </p:sp>
      <p:pic>
        <p:nvPicPr>
          <p:cNvPr id="8194" name="Picture 2" descr="How to Run a Proper Sprint Planning Meeting | Hygger.io">
            <a:extLst>
              <a:ext uri="{FF2B5EF4-FFF2-40B4-BE49-F238E27FC236}">
                <a16:creationId xmlns:a16="http://schemas.microsoft.com/office/drawing/2014/main" id="{36C8B1C0-2E37-F8D7-EFD2-467F7F72E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3517"/>
            <a:ext cx="9144000" cy="4508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50" y="177582"/>
            <a:ext cx="310896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SPRINT 4 BACKLOG</a:t>
            </a:r>
            <a:endParaRPr lang="en-IN" sz="18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FD7F8D5-E3D5-D2BA-1E88-054F1C070369}"/>
              </a:ext>
            </a:extLst>
          </p:cNvPr>
          <p:cNvGraphicFramePr>
            <a:graphicFrameLocks noGrp="1"/>
          </p:cNvGraphicFramePr>
          <p:nvPr>
            <p:extLst>
              <p:ext uri="{D42A27DB-BD31-4B8C-83A1-F6EECF244321}">
                <p14:modId xmlns:p14="http://schemas.microsoft.com/office/powerpoint/2010/main" val="4227946261"/>
              </p:ext>
            </p:extLst>
          </p:nvPr>
        </p:nvGraphicFramePr>
        <p:xfrm>
          <a:off x="0" y="596052"/>
          <a:ext cx="9143999" cy="4547449"/>
        </p:xfrm>
        <a:graphic>
          <a:graphicData uri="http://schemas.openxmlformats.org/drawingml/2006/table">
            <a:tbl>
              <a:tblPr firstRow="1" firstCol="1" bandRow="1">
                <a:tableStyleId>{6B5681E7-3F6B-493A-A081-50176DB923CF}</a:tableStyleId>
              </a:tblPr>
              <a:tblGrid>
                <a:gridCol w="1029547">
                  <a:extLst>
                    <a:ext uri="{9D8B030D-6E8A-4147-A177-3AD203B41FA5}">
                      <a16:colId xmlns:a16="http://schemas.microsoft.com/office/drawing/2014/main" val="492274741"/>
                    </a:ext>
                  </a:extLst>
                </a:gridCol>
                <a:gridCol w="6857719">
                  <a:extLst>
                    <a:ext uri="{9D8B030D-6E8A-4147-A177-3AD203B41FA5}">
                      <a16:colId xmlns:a16="http://schemas.microsoft.com/office/drawing/2014/main" val="231784580"/>
                    </a:ext>
                  </a:extLst>
                </a:gridCol>
                <a:gridCol w="1256733">
                  <a:extLst>
                    <a:ext uri="{9D8B030D-6E8A-4147-A177-3AD203B41FA5}">
                      <a16:colId xmlns:a16="http://schemas.microsoft.com/office/drawing/2014/main" val="1965785989"/>
                    </a:ext>
                  </a:extLst>
                </a:gridCol>
              </a:tblGrid>
              <a:tr h="705760">
                <a:tc>
                  <a:txBody>
                    <a:bodyPr/>
                    <a:lstStyle/>
                    <a:p>
                      <a:endParaRPr lang="en-US" sz="1600" b="1" kern="100" dirty="0">
                        <a:effectLst/>
                        <a:latin typeface="Times New Roman" panose="02020603050405020304" pitchFamily="18" charset="0"/>
                        <a:cs typeface="Times New Roman" panose="02020603050405020304" pitchFamily="18" charset="0"/>
                      </a:endParaRPr>
                    </a:p>
                    <a:p>
                      <a:r>
                        <a:rPr lang="en-US"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600" b="1" kern="100" dirty="0">
                          <a:effectLst/>
                          <a:latin typeface="Times New Roman" panose="02020603050405020304" pitchFamily="18" charset="0"/>
                          <a:cs typeface="Times New Roman" panose="02020603050405020304" pitchFamily="18" charset="0"/>
                        </a:rPr>
                        <a:t>             </a:t>
                      </a:r>
                    </a:p>
                    <a:p>
                      <a:r>
                        <a:rPr lang="en-IN" sz="1600" b="1" kern="100" dirty="0">
                          <a:effectLst/>
                          <a:latin typeface="Times New Roman" panose="02020603050405020304" pitchFamily="18" charset="0"/>
                          <a:cs typeface="Times New Roman" panose="02020603050405020304" pitchFamily="18" charset="0"/>
                        </a:rPr>
                        <a:t>                                                       Summary</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600" b="1" kern="100" dirty="0">
                          <a:effectLst/>
                          <a:latin typeface="Times New Roman" panose="02020603050405020304" pitchFamily="18" charset="0"/>
                          <a:cs typeface="Times New Roman" panose="02020603050405020304" pitchFamily="18" charset="0"/>
                        </a:rPr>
                        <a:t>Status </a:t>
                      </a:r>
                      <a:endPar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rgbClr val="92D050"/>
                    </a:solidFill>
                  </a:tcPr>
                </a:tc>
                <a:extLst>
                  <a:ext uri="{0D108BD9-81ED-4DB2-BD59-A6C34878D82A}">
                    <a16:rowId xmlns:a16="http://schemas.microsoft.com/office/drawing/2014/main" val="3692730073"/>
                  </a:ext>
                </a:extLst>
              </a:tr>
              <a:tr h="795685">
                <a:tc>
                  <a:txBody>
                    <a:bodyPr/>
                    <a:lstStyle/>
                    <a:p>
                      <a:r>
                        <a:rPr lang="en-US" sz="1600" kern="100" dirty="0">
                          <a:effectLst/>
                          <a:latin typeface="Times New Roman" panose="02020603050405020304" pitchFamily="18" charset="0"/>
                          <a:cs typeface="Times New Roman" panose="02020603050405020304" pitchFamily="18" charset="0"/>
                        </a:rPr>
                        <a:t>    Cov-21</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751585257"/>
                  </a:ext>
                </a:extLst>
              </a:tr>
              <a:tr h="646693">
                <a:tc>
                  <a:txBody>
                    <a:bodyPr/>
                    <a:lstStyle/>
                    <a:p>
                      <a:r>
                        <a:rPr lang="en-US" sz="1600" kern="100" dirty="0">
                          <a:effectLst/>
                          <a:latin typeface="Times New Roman" panose="02020603050405020304" pitchFamily="18" charset="0"/>
                          <a:cs typeface="Times New Roman" panose="02020603050405020304" pitchFamily="18" charset="0"/>
                        </a:rPr>
                        <a:t>    Cov-22</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As a registered user I should be able to add my friends through QR code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 </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2077942883"/>
                  </a:ext>
                </a:extLst>
              </a:tr>
              <a:tr h="795685">
                <a:tc>
                  <a:txBody>
                    <a:bodyPr/>
                    <a:lstStyle/>
                    <a:p>
                      <a:pPr algn="ctr"/>
                      <a:r>
                        <a:rPr lang="en-US" sz="1600" kern="100" dirty="0">
                          <a:effectLst/>
                          <a:latin typeface="Times New Roman" panose="02020603050405020304" pitchFamily="18" charset="0"/>
                          <a:cs typeface="Times New Roman" panose="02020603050405020304" pitchFamily="18" charset="0"/>
                        </a:rPr>
                        <a:t>Cov-23</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As a registered user I want to have a functionality to send feedback about the application so that application management will get feedback from users.</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045005993"/>
                  </a:ext>
                </a:extLst>
              </a:tr>
              <a:tr h="801813">
                <a:tc>
                  <a:txBody>
                    <a:bodyPr/>
                    <a:lstStyle/>
                    <a:p>
                      <a:r>
                        <a:rPr lang="en-US" sz="1600" kern="100" dirty="0">
                          <a:effectLst/>
                          <a:latin typeface="Times New Roman" panose="02020603050405020304" pitchFamily="18" charset="0"/>
                          <a:cs typeface="Times New Roman" panose="02020603050405020304" pitchFamily="18" charset="0"/>
                        </a:rPr>
                        <a:t> </a:t>
                      </a:r>
                      <a:endParaRPr lang="en-IN" sz="1600" kern="100" dirty="0">
                        <a:effectLst/>
                        <a:latin typeface="Times New Roman" panose="02020603050405020304" pitchFamily="18" charset="0"/>
                        <a:cs typeface="Times New Roman" panose="02020603050405020304" pitchFamily="18" charset="0"/>
                      </a:endParaRPr>
                    </a:p>
                    <a:p>
                      <a:r>
                        <a:rPr lang="en-US" sz="1600" kern="100" dirty="0">
                          <a:effectLst/>
                          <a:latin typeface="Times New Roman" panose="02020603050405020304" pitchFamily="18" charset="0"/>
                          <a:cs typeface="Times New Roman" panose="02020603050405020304" pitchFamily="18" charset="0"/>
                        </a:rPr>
                        <a:t>   </a:t>
                      </a:r>
                    </a:p>
                    <a:p>
                      <a:r>
                        <a:rPr lang="en-US" sz="1600" kern="100" dirty="0">
                          <a:effectLst/>
                          <a:latin typeface="Times New Roman" panose="02020603050405020304" pitchFamily="18" charset="0"/>
                          <a:cs typeface="Times New Roman" panose="02020603050405020304" pitchFamily="18" charset="0"/>
                        </a:rPr>
                        <a:t>    Cov-24</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endParaRPr lang="en-IN" sz="1600" kern="100" dirty="0">
                        <a:effectLst/>
                        <a:latin typeface="Times New Roman" panose="02020603050405020304" pitchFamily="18" charset="0"/>
                        <a:cs typeface="Times New Roman" panose="02020603050405020304" pitchFamily="18" charset="0"/>
                      </a:endParaRPr>
                    </a:p>
                    <a:p>
                      <a:r>
                        <a:rPr lang="en-IN" sz="16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600" kern="100">
                          <a:effectLst/>
                          <a:latin typeface="Times New Roman" panose="02020603050405020304" pitchFamily="18" charset="0"/>
                          <a:cs typeface="Times New Roman" panose="02020603050405020304" pitchFamily="18" charset="0"/>
                        </a:rPr>
                        <a:t>To be Done</a:t>
                      </a:r>
                      <a:endParaRPr lang="en-IN"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228936710"/>
                  </a:ext>
                </a:extLst>
              </a:tr>
              <a:tr h="801813">
                <a:tc>
                  <a:txBody>
                    <a:bodyPr/>
                    <a:lstStyle/>
                    <a:p>
                      <a:r>
                        <a:rPr lang="en-US" sz="1600" kern="100" dirty="0">
                          <a:effectLst/>
                          <a:latin typeface="Times New Roman" panose="02020603050405020304" pitchFamily="18" charset="0"/>
                          <a:cs typeface="Times New Roman" panose="02020603050405020304" pitchFamily="18" charset="0"/>
                        </a:rPr>
                        <a:t> </a:t>
                      </a:r>
                      <a:endParaRPr lang="en-IN" sz="1600" kern="100" dirty="0">
                        <a:effectLst/>
                        <a:latin typeface="Times New Roman" panose="02020603050405020304" pitchFamily="18" charset="0"/>
                        <a:cs typeface="Times New Roman" panose="02020603050405020304" pitchFamily="18" charset="0"/>
                      </a:endParaRPr>
                    </a:p>
                    <a:p>
                      <a:r>
                        <a:rPr lang="en-US" sz="1600" kern="100" dirty="0">
                          <a:effectLst/>
                          <a:latin typeface="Times New Roman" panose="02020603050405020304" pitchFamily="18" charset="0"/>
                          <a:cs typeface="Times New Roman" panose="02020603050405020304" pitchFamily="18" charset="0"/>
                        </a:rPr>
                        <a:t>   </a:t>
                      </a:r>
                    </a:p>
                    <a:p>
                      <a:r>
                        <a:rPr lang="en-US" sz="1600" kern="100" dirty="0">
                          <a:effectLst/>
                          <a:latin typeface="Times New Roman" panose="02020603050405020304" pitchFamily="18" charset="0"/>
                          <a:cs typeface="Times New Roman" panose="02020603050405020304" pitchFamily="18" charset="0"/>
                        </a:rPr>
                        <a:t>   Cov-25</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endParaRPr lang="en-IN" sz="1600" kern="100" dirty="0">
                        <a:effectLst/>
                        <a:latin typeface="Times New Roman" panose="02020603050405020304" pitchFamily="18" charset="0"/>
                        <a:cs typeface="Times New Roman" panose="02020603050405020304" pitchFamily="18" charset="0"/>
                      </a:endParaRPr>
                    </a:p>
                    <a:p>
                      <a:r>
                        <a:rPr lang="en-IN" sz="16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600" kern="100" dirty="0">
                          <a:effectLst/>
                          <a:latin typeface="Times New Roman" panose="02020603050405020304" pitchFamily="18" charset="0"/>
                          <a:cs typeface="Times New Roman" panose="02020603050405020304" pitchFamily="18" charset="0"/>
                        </a:rPr>
                        <a:t>To be Done</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98505661"/>
                  </a:ext>
                </a:extLst>
              </a:tr>
            </a:tbl>
          </a:graphicData>
        </a:graphic>
      </p:graphicFrame>
    </p:spTree>
    <p:extLst>
      <p:ext uri="{BB962C8B-B14F-4D97-AF65-F5344CB8AC3E}">
        <p14:creationId xmlns:p14="http://schemas.microsoft.com/office/powerpoint/2010/main" val="2127628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50" y="177582"/>
            <a:ext cx="310896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SPRINT 4 BACKLOG</a:t>
            </a:r>
            <a:endParaRPr lang="en-IN" sz="20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829B686C-DDB8-72A4-0EAE-A6595ADC1C60}"/>
              </a:ext>
            </a:extLst>
          </p:cNvPr>
          <p:cNvGraphicFramePr>
            <a:graphicFrameLocks noGrp="1"/>
          </p:cNvGraphicFramePr>
          <p:nvPr>
            <p:extLst>
              <p:ext uri="{D42A27DB-BD31-4B8C-83A1-F6EECF244321}">
                <p14:modId xmlns:p14="http://schemas.microsoft.com/office/powerpoint/2010/main" val="741596519"/>
              </p:ext>
            </p:extLst>
          </p:nvPr>
        </p:nvGraphicFramePr>
        <p:xfrm>
          <a:off x="0" y="485360"/>
          <a:ext cx="9144000" cy="4658139"/>
        </p:xfrm>
        <a:graphic>
          <a:graphicData uri="http://schemas.openxmlformats.org/drawingml/2006/table">
            <a:tbl>
              <a:tblPr firstRow="1" firstCol="1" bandRow="1">
                <a:tableStyleId>{6B5681E7-3F6B-493A-A081-50176DB923CF}</a:tableStyleId>
              </a:tblPr>
              <a:tblGrid>
                <a:gridCol w="995680">
                  <a:extLst>
                    <a:ext uri="{9D8B030D-6E8A-4147-A177-3AD203B41FA5}">
                      <a16:colId xmlns:a16="http://schemas.microsoft.com/office/drawing/2014/main" val="2936986924"/>
                    </a:ext>
                  </a:extLst>
                </a:gridCol>
                <a:gridCol w="6891587">
                  <a:extLst>
                    <a:ext uri="{9D8B030D-6E8A-4147-A177-3AD203B41FA5}">
                      <a16:colId xmlns:a16="http://schemas.microsoft.com/office/drawing/2014/main" val="2036020781"/>
                    </a:ext>
                  </a:extLst>
                </a:gridCol>
                <a:gridCol w="1256733">
                  <a:extLst>
                    <a:ext uri="{9D8B030D-6E8A-4147-A177-3AD203B41FA5}">
                      <a16:colId xmlns:a16="http://schemas.microsoft.com/office/drawing/2014/main" val="2168498055"/>
                    </a:ext>
                  </a:extLst>
                </a:gridCol>
              </a:tblGrid>
              <a:tr h="982028">
                <a:tc>
                  <a:txBody>
                    <a:bodyPr/>
                    <a:lstStyle/>
                    <a:p>
                      <a:endParaRPr lang="en-US" sz="2000" b="1" kern="100" dirty="0">
                        <a:effectLst/>
                        <a:latin typeface="Times New Roman" panose="02020603050405020304" pitchFamily="18" charset="0"/>
                        <a:cs typeface="Times New Roman" panose="02020603050405020304" pitchFamily="18" charset="0"/>
                      </a:endParaRPr>
                    </a:p>
                    <a:p>
                      <a:r>
                        <a:rPr lang="en-US" sz="2000" b="1" kern="100" dirty="0">
                          <a:effectLst/>
                          <a:latin typeface="Times New Roman" panose="02020603050405020304" pitchFamily="18" charset="0"/>
                          <a:cs typeface="Times New Roman" panose="02020603050405020304" pitchFamily="18" charset="0"/>
                        </a:rPr>
                        <a:t>   ID</a:t>
                      </a:r>
                      <a:endParaRPr lang="en-IN" sz="2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2000" b="1" kern="100" dirty="0">
                          <a:effectLst/>
                          <a:latin typeface="Times New Roman" panose="02020603050405020304" pitchFamily="18" charset="0"/>
                          <a:cs typeface="Times New Roman" panose="02020603050405020304" pitchFamily="18" charset="0"/>
                        </a:rPr>
                        <a:t>             </a:t>
                      </a:r>
                    </a:p>
                    <a:p>
                      <a:r>
                        <a:rPr lang="en-IN" sz="2000" b="1" kern="100" dirty="0">
                          <a:effectLst/>
                          <a:latin typeface="Times New Roman" panose="02020603050405020304" pitchFamily="18" charset="0"/>
                          <a:cs typeface="Times New Roman" panose="02020603050405020304" pitchFamily="18" charset="0"/>
                        </a:rPr>
                        <a:t>                                          Summary</a:t>
                      </a:r>
                      <a:endParaRPr lang="en-IN" sz="2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2000" b="1" kern="100" dirty="0">
                          <a:effectLst/>
                          <a:latin typeface="Times New Roman" panose="02020603050405020304" pitchFamily="18" charset="0"/>
                          <a:cs typeface="Times New Roman" panose="02020603050405020304" pitchFamily="18" charset="0"/>
                        </a:rPr>
                        <a:t>Status </a:t>
                      </a:r>
                      <a:endParaRPr lang="en-IN" sz="20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rgbClr val="92D050"/>
                    </a:solidFill>
                  </a:tcPr>
                </a:tc>
                <a:extLst>
                  <a:ext uri="{0D108BD9-81ED-4DB2-BD59-A6C34878D82A}">
                    <a16:rowId xmlns:a16="http://schemas.microsoft.com/office/drawing/2014/main" val="2890764847"/>
                  </a:ext>
                </a:extLst>
              </a:tr>
              <a:tr h="1107156">
                <a:tc>
                  <a:txBody>
                    <a:bodyPr/>
                    <a:lstStyle/>
                    <a:p>
                      <a:pPr algn="ctr"/>
                      <a:r>
                        <a:rPr lang="en-US" sz="2000" kern="100" dirty="0">
                          <a:effectLst/>
                          <a:latin typeface="Times New Roman" panose="02020603050405020304" pitchFamily="18" charset="0"/>
                          <a:cs typeface="Times New Roman" panose="02020603050405020304" pitchFamily="18" charset="0"/>
                        </a:rPr>
                        <a:t>Cov-21</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20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2000" kern="100" dirty="0">
                          <a:effectLst/>
                          <a:latin typeface="Times New Roman" panose="02020603050405020304" pitchFamily="18" charset="0"/>
                          <a:cs typeface="Times New Roman" panose="02020603050405020304" pitchFamily="18" charset="0"/>
                        </a:rPr>
                        <a:t>Done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157330802"/>
                  </a:ext>
                </a:extLst>
              </a:tr>
              <a:tr h="1461799">
                <a:tc>
                  <a:txBody>
                    <a:bodyPr/>
                    <a:lstStyle/>
                    <a:p>
                      <a:r>
                        <a:rPr lang="en-US" sz="2000" kern="100" dirty="0">
                          <a:effectLst/>
                          <a:latin typeface="Times New Roman" panose="02020603050405020304" pitchFamily="18" charset="0"/>
                          <a:cs typeface="Times New Roman" panose="02020603050405020304" pitchFamily="18" charset="0"/>
                        </a:rPr>
                        <a:t> Cov-22</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2000" kern="100" dirty="0">
                          <a:effectLst/>
                          <a:latin typeface="Times New Roman" panose="02020603050405020304" pitchFamily="18" charset="0"/>
                          <a:cs typeface="Times New Roman" panose="02020603050405020304" pitchFamily="18" charset="0"/>
                        </a:rPr>
                        <a:t>As a registered user I should be able to add my friends through QR code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2000" kern="100" dirty="0">
                          <a:effectLst/>
                          <a:latin typeface="Times New Roman" panose="02020603050405020304" pitchFamily="18" charset="0"/>
                          <a:cs typeface="Times New Roman" panose="02020603050405020304" pitchFamily="18" charset="0"/>
                        </a:rPr>
                        <a:t>Done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603893121"/>
                  </a:ext>
                </a:extLst>
              </a:tr>
              <a:tr h="1107156">
                <a:tc>
                  <a:txBody>
                    <a:bodyPr/>
                    <a:lstStyle/>
                    <a:p>
                      <a:r>
                        <a:rPr lang="en-US" sz="2000" kern="100" dirty="0">
                          <a:effectLst/>
                          <a:latin typeface="Times New Roman" panose="02020603050405020304" pitchFamily="18" charset="0"/>
                          <a:cs typeface="Times New Roman" panose="02020603050405020304" pitchFamily="18" charset="0"/>
                        </a:rPr>
                        <a:t> Cov-23</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As a registered user I want to have a functionality to send feedback about the application so that application management will get feedback from users.</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2000" kern="100" dirty="0">
                          <a:effectLst/>
                          <a:latin typeface="Times New Roman" panose="02020603050405020304" pitchFamily="18" charset="0"/>
                          <a:cs typeface="Times New Roman" panose="02020603050405020304" pitchFamily="18" charset="0"/>
                        </a:rPr>
                        <a:t>Done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216716111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Box 2">
            <a:extLst>
              <a:ext uri="{FF2B5EF4-FFF2-40B4-BE49-F238E27FC236}">
                <a16:creationId xmlns:a16="http://schemas.microsoft.com/office/drawing/2014/main" id="{64B838A2-5157-3219-0088-8C7FC5C9391B}"/>
              </a:ext>
            </a:extLst>
          </p:cNvPr>
          <p:cNvSpPr txBox="1"/>
          <p:nvPr/>
        </p:nvSpPr>
        <p:spPr>
          <a:xfrm>
            <a:off x="0" y="109002"/>
            <a:ext cx="4572000"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ACCEPTANCE CRITERIA TABLE</a:t>
            </a:r>
            <a:endParaRPr lang="en-IN" sz="18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2F4AD5F-0F60-45C2-87B6-26F5CDD92A9A}"/>
              </a:ext>
            </a:extLst>
          </p:cNvPr>
          <p:cNvGraphicFramePr>
            <a:graphicFrameLocks noGrp="1"/>
          </p:cNvGraphicFramePr>
          <p:nvPr>
            <p:extLst>
              <p:ext uri="{D42A27DB-BD31-4B8C-83A1-F6EECF244321}">
                <p14:modId xmlns:p14="http://schemas.microsoft.com/office/powerpoint/2010/main" val="1878570103"/>
              </p:ext>
            </p:extLst>
          </p:nvPr>
        </p:nvGraphicFramePr>
        <p:xfrm>
          <a:off x="-6773" y="416778"/>
          <a:ext cx="9150773" cy="4794461"/>
        </p:xfrm>
        <a:graphic>
          <a:graphicData uri="http://schemas.openxmlformats.org/drawingml/2006/table">
            <a:tbl>
              <a:tblPr firstRow="1" firstCol="1" bandRow="1">
                <a:tableStyleId>{6B5681E7-3F6B-493A-A081-50176DB923CF}</a:tableStyleId>
              </a:tblPr>
              <a:tblGrid>
                <a:gridCol w="681061">
                  <a:extLst>
                    <a:ext uri="{9D8B030D-6E8A-4147-A177-3AD203B41FA5}">
                      <a16:colId xmlns:a16="http://schemas.microsoft.com/office/drawing/2014/main" val="2727533082"/>
                    </a:ext>
                  </a:extLst>
                </a:gridCol>
                <a:gridCol w="2273572">
                  <a:extLst>
                    <a:ext uri="{9D8B030D-6E8A-4147-A177-3AD203B41FA5}">
                      <a16:colId xmlns:a16="http://schemas.microsoft.com/office/drawing/2014/main" val="1105056443"/>
                    </a:ext>
                  </a:extLst>
                </a:gridCol>
                <a:gridCol w="5225823">
                  <a:extLst>
                    <a:ext uri="{9D8B030D-6E8A-4147-A177-3AD203B41FA5}">
                      <a16:colId xmlns:a16="http://schemas.microsoft.com/office/drawing/2014/main" val="3229534123"/>
                    </a:ext>
                  </a:extLst>
                </a:gridCol>
                <a:gridCol w="970317">
                  <a:extLst>
                    <a:ext uri="{9D8B030D-6E8A-4147-A177-3AD203B41FA5}">
                      <a16:colId xmlns:a16="http://schemas.microsoft.com/office/drawing/2014/main" val="649655086"/>
                    </a:ext>
                  </a:extLst>
                </a:gridCol>
              </a:tblGrid>
              <a:tr h="253446">
                <a:tc>
                  <a:txBody>
                    <a:bodyPr/>
                    <a:lstStyle/>
                    <a:p>
                      <a:r>
                        <a:rPr lang="en-US"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rgbClr val="00B050"/>
                    </a:solidFill>
                  </a:tcPr>
                </a:tc>
                <a:tc>
                  <a:txBody>
                    <a:bodyPr/>
                    <a:lstStyle/>
                    <a:p>
                      <a:r>
                        <a:rPr lang="en-US" sz="1600" b="1" kern="100" dirty="0">
                          <a:effectLst/>
                          <a:latin typeface="Times New Roman" panose="02020603050405020304" pitchFamily="18" charset="0"/>
                          <a:cs typeface="Times New Roman" panose="02020603050405020304" pitchFamily="18" charset="0"/>
                        </a:rPr>
                        <a:t>                     Scenario</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rgbClr val="00B050"/>
                    </a:solidFill>
                  </a:tcPr>
                </a:tc>
                <a:tc>
                  <a:txBody>
                    <a:bodyPr/>
                    <a:lstStyle/>
                    <a:p>
                      <a:r>
                        <a:rPr lang="en-US" sz="1600" b="1" kern="100" dirty="0">
                          <a:effectLst/>
                          <a:latin typeface="Times New Roman" panose="02020603050405020304" pitchFamily="18" charset="0"/>
                          <a:cs typeface="Times New Roman" panose="02020603050405020304" pitchFamily="18" charset="0"/>
                        </a:rPr>
                        <a:t>                                            Summary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rgbClr val="00B050"/>
                    </a:solidFill>
                  </a:tcPr>
                </a:tc>
                <a:tc>
                  <a:txBody>
                    <a:bodyPr/>
                    <a:lstStyle/>
                    <a:p>
                      <a:r>
                        <a:rPr lang="en-US" sz="1600" b="1" kern="100" dirty="0">
                          <a:effectLst/>
                          <a:latin typeface="Times New Roman" panose="02020603050405020304" pitchFamily="18" charset="0"/>
                          <a:cs typeface="Times New Roman" panose="02020603050405020304" pitchFamily="18" charset="0"/>
                        </a:rPr>
                        <a:t>        Place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rgbClr val="00B050"/>
                    </a:solidFill>
                  </a:tcPr>
                </a:tc>
                <a:extLst>
                  <a:ext uri="{0D108BD9-81ED-4DB2-BD59-A6C34878D82A}">
                    <a16:rowId xmlns:a16="http://schemas.microsoft.com/office/drawing/2014/main" val="1741487806"/>
                  </a:ext>
                </a:extLst>
              </a:tr>
              <a:tr h="2065860">
                <a:tc>
                  <a:txBody>
                    <a:bodyPr/>
                    <a:lstStyle/>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r>
                        <a:rPr lang="en-US" sz="1400" kern="100" dirty="0">
                          <a:effectLst/>
                          <a:latin typeface="Times New Roman" panose="02020603050405020304" pitchFamily="18" charset="0"/>
                          <a:cs typeface="Times New Roman" panose="02020603050405020304" pitchFamily="18" charset="0"/>
                        </a:rPr>
                        <a:t>Cov-21</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chemeClr val="tx1">
                        <a:lumMod val="10000"/>
                        <a:lumOff val="90000"/>
                      </a:schemeClr>
                    </a:solidFill>
                  </a:tcPr>
                </a:tc>
                <a:tc>
                  <a:txBody>
                    <a:bodyPr/>
                    <a:lstStyle/>
                    <a:p>
                      <a:endParaRPr lang="en-IN" sz="1400" b="1" kern="100" dirty="0">
                        <a:effectLst/>
                        <a:latin typeface="Times New Roman" panose="02020603050405020304" pitchFamily="18" charset="0"/>
                        <a:cs typeface="Times New Roman" panose="02020603050405020304" pitchFamily="18" charset="0"/>
                      </a:endParaRPr>
                    </a:p>
                    <a:p>
                      <a:endParaRPr lang="en-IN" sz="1400" kern="100" dirty="0">
                        <a:effectLst/>
                        <a:latin typeface="Times New Roman" panose="02020603050405020304" pitchFamily="18" charset="0"/>
                        <a:cs typeface="Times New Roman" panose="02020603050405020304" pitchFamily="18" charset="0"/>
                      </a:endParaRPr>
                    </a:p>
                    <a:p>
                      <a:r>
                        <a:rPr lang="en-IN" sz="14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p>
                    <a:p>
                      <a:r>
                        <a:rPr lang="en-US" sz="1400" kern="100" dirty="0">
                          <a:effectLst/>
                          <a:latin typeface="Times New Roman" panose="02020603050405020304" pitchFamily="18" charset="0"/>
                          <a:cs typeface="Times New Roman" panose="02020603050405020304" pitchFamily="18" charset="0"/>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chemeClr val="tx1">
                        <a:lumMod val="10000"/>
                        <a:lumOff val="90000"/>
                      </a:schemeClr>
                    </a:solidFill>
                  </a:tcPr>
                </a:tc>
                <a:tc>
                  <a:txBody>
                    <a:bodyPr/>
                    <a:lstStyle/>
                    <a:p>
                      <a:r>
                        <a:rPr lang="en-US" sz="1400" b="1" kern="0" dirty="0">
                          <a:effectLst/>
                          <a:latin typeface="Times New Roman" panose="02020603050405020304" pitchFamily="18" charset="0"/>
                          <a:cs typeface="Times New Roman" panose="02020603050405020304" pitchFamily="18" charset="0"/>
                        </a:rPr>
                        <a:t>Given</a:t>
                      </a:r>
                      <a:r>
                        <a:rPr lang="en-US" sz="1400" kern="0" dirty="0">
                          <a:effectLst/>
                          <a:latin typeface="Times New Roman" panose="02020603050405020304" pitchFamily="18" charset="0"/>
                          <a:cs typeface="Times New Roman" panose="02020603050405020304" pitchFamily="18" charset="0"/>
                        </a:rPr>
                        <a:t> am a user of the application. </a:t>
                      </a:r>
                      <a:endParaRPr lang="en-IN" sz="1400" kern="100" dirty="0">
                        <a:effectLst/>
                        <a:latin typeface="Times New Roman" panose="02020603050405020304" pitchFamily="18" charset="0"/>
                        <a:cs typeface="Times New Roman" panose="02020603050405020304" pitchFamily="18" charset="0"/>
                      </a:endParaRPr>
                    </a:p>
                    <a:p>
                      <a:r>
                        <a:rPr lang="en-US" sz="1400" b="1" kern="0" dirty="0">
                          <a:effectLst/>
                          <a:latin typeface="Times New Roman" panose="02020603050405020304" pitchFamily="18" charset="0"/>
                          <a:cs typeface="Times New Roman" panose="02020603050405020304" pitchFamily="18" charset="0"/>
                        </a:rPr>
                        <a:t>I want </a:t>
                      </a:r>
                      <a:r>
                        <a:rPr lang="en-US" sz="1400" kern="0" dirty="0">
                          <a:effectLst/>
                          <a:latin typeface="Times New Roman" panose="02020603050405020304" pitchFamily="18" charset="0"/>
                          <a:cs typeface="Times New Roman" panose="02020603050405020304" pitchFamily="18" charset="0"/>
                        </a:rPr>
                        <a:t>to see the option for changing the user's name in the settings page so that I can update the user's name as needed.</a:t>
                      </a:r>
                      <a:endParaRPr lang="en-IN" sz="1400" kern="100" dirty="0">
                        <a:effectLst/>
                        <a:latin typeface="Times New Roman" panose="02020603050405020304" pitchFamily="18" charset="0"/>
                        <a:cs typeface="Times New Roman" panose="02020603050405020304" pitchFamily="18" charset="0"/>
                      </a:endParaRPr>
                    </a:p>
                    <a:p>
                      <a:r>
                        <a:rPr lang="en-US" sz="1400" b="1" kern="0" dirty="0">
                          <a:effectLst/>
                          <a:latin typeface="Times New Roman" panose="02020603050405020304" pitchFamily="18" charset="0"/>
                          <a:cs typeface="Times New Roman" panose="02020603050405020304" pitchFamily="18" charset="0"/>
                        </a:rPr>
                        <a:t>As a </a:t>
                      </a:r>
                      <a:r>
                        <a:rPr lang="en-US" sz="1400" kern="0" dirty="0">
                          <a:effectLst/>
                          <a:latin typeface="Times New Roman" panose="02020603050405020304" pitchFamily="18" charset="0"/>
                          <a:cs typeface="Times New Roman" panose="02020603050405020304" pitchFamily="18" charset="0"/>
                        </a:rPr>
                        <a:t>user, I want the option for changing the user's name to be clearly labeled in the settings page so that I can easily find and use it.</a:t>
                      </a:r>
                      <a:endParaRPr lang="en-IN" sz="1400" kern="100" dirty="0">
                        <a:effectLst/>
                        <a:latin typeface="Times New Roman" panose="02020603050405020304" pitchFamily="18" charset="0"/>
                        <a:cs typeface="Times New Roman" panose="02020603050405020304" pitchFamily="18" charset="0"/>
                      </a:endParaRPr>
                    </a:p>
                    <a:p>
                      <a:r>
                        <a:rPr lang="en-US" sz="1400" b="1" kern="0" dirty="0">
                          <a:effectLst/>
                          <a:latin typeface="Times New Roman" panose="02020603050405020304" pitchFamily="18" charset="0"/>
                          <a:cs typeface="Times New Roman" panose="02020603050405020304" pitchFamily="18" charset="0"/>
                        </a:rPr>
                        <a:t>so that </a:t>
                      </a:r>
                      <a:r>
                        <a:rPr lang="en-US" sz="1400" kern="0" dirty="0">
                          <a:effectLst/>
                          <a:latin typeface="Times New Roman" panose="02020603050405020304" pitchFamily="18" charset="0"/>
                          <a:cs typeface="Times New Roman" panose="02020603050405020304" pitchFamily="18" charset="0"/>
                        </a:rPr>
                        <a:t>I can update the user's name if it was entered incorrectly.</a:t>
                      </a:r>
                      <a:endParaRPr lang="en-IN" sz="1400" kern="100" dirty="0">
                        <a:effectLst/>
                        <a:latin typeface="Times New Roman" panose="02020603050405020304" pitchFamily="18" charset="0"/>
                        <a:cs typeface="Times New Roman" panose="02020603050405020304" pitchFamily="18" charset="0"/>
                      </a:endParaRPr>
                    </a:p>
                    <a:p>
                      <a:r>
                        <a:rPr lang="en-US" sz="1400" b="1" kern="0" dirty="0">
                          <a:effectLst/>
                          <a:latin typeface="Times New Roman" panose="02020603050405020304" pitchFamily="18" charset="0"/>
                          <a:cs typeface="Times New Roman" panose="02020603050405020304" pitchFamily="18" charset="0"/>
                        </a:rPr>
                        <a:t>I want </a:t>
                      </a:r>
                      <a:r>
                        <a:rPr lang="en-US" sz="1400" kern="0" dirty="0">
                          <a:effectLst/>
                          <a:latin typeface="Times New Roman" panose="02020603050405020304" pitchFamily="18" charset="0"/>
                          <a:cs typeface="Times New Roman" panose="02020603050405020304" pitchFamily="18" charset="0"/>
                        </a:rPr>
                        <a:t>the option for changing the user's name in the settings page so that I can change the user's name if it no longer accurately reflects the user's identity.</a:t>
                      </a:r>
                      <a:endParaRPr lang="en-IN" sz="1400" kern="100" dirty="0">
                        <a:effectLst/>
                        <a:latin typeface="Times New Roman" panose="02020603050405020304" pitchFamily="18" charset="0"/>
                        <a:cs typeface="Times New Roman" panose="02020603050405020304" pitchFamily="18" charset="0"/>
                      </a:endParaRPr>
                    </a:p>
                    <a:p>
                      <a:r>
                        <a:rPr lang="en-US" sz="1400" kern="100" dirty="0">
                          <a:effectLst/>
                          <a:latin typeface="Times New Roman" panose="02020603050405020304" pitchFamily="18" charset="0"/>
                          <a:cs typeface="Times New Roman" panose="02020603050405020304" pitchFamily="18" charset="0"/>
                        </a:rPr>
                        <a:t>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chemeClr val="tx1">
                        <a:lumMod val="10000"/>
                        <a:lumOff val="90000"/>
                      </a:schemeClr>
                    </a:solidFill>
                  </a:tcPr>
                </a:tc>
                <a:tc>
                  <a:txBody>
                    <a:bodyPr/>
                    <a:lstStyle/>
                    <a:p>
                      <a:r>
                        <a:rPr lang="en-US" sz="1400" kern="100" dirty="0">
                          <a:effectLst/>
                          <a:latin typeface="Times New Roman" panose="02020603050405020304" pitchFamily="18" charset="0"/>
                          <a:cs typeface="Times New Roman" panose="02020603050405020304" pitchFamily="18" charset="0"/>
                        </a:rPr>
                        <a:t>                                           </a:t>
                      </a: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r>
                        <a:rPr lang="en-US" sz="1400" kern="100" dirty="0">
                          <a:effectLst/>
                          <a:latin typeface="Times New Roman" panose="02020603050405020304" pitchFamily="18" charset="0"/>
                          <a:cs typeface="Times New Roman" panose="02020603050405020304" pitchFamily="18" charset="0"/>
                        </a:rPr>
                        <a:t>Home page</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chemeClr val="tx1">
                        <a:lumMod val="10000"/>
                        <a:lumOff val="90000"/>
                      </a:schemeClr>
                    </a:solidFill>
                  </a:tcPr>
                </a:tc>
                <a:extLst>
                  <a:ext uri="{0D108BD9-81ED-4DB2-BD59-A6C34878D82A}">
                    <a16:rowId xmlns:a16="http://schemas.microsoft.com/office/drawing/2014/main" val="4134965684"/>
                  </a:ext>
                </a:extLst>
              </a:tr>
              <a:tr h="2407415">
                <a:tc>
                  <a:txBody>
                    <a:bodyPr/>
                    <a:lstStyle/>
                    <a:p>
                      <a:r>
                        <a:rPr lang="en-US" sz="1400" kern="100" dirty="0">
                          <a:effectLst/>
                          <a:latin typeface="Times New Roman" panose="02020603050405020304" pitchFamily="18" charset="0"/>
                          <a:cs typeface="Times New Roman" panose="02020603050405020304" pitchFamily="18" charset="0"/>
                        </a:rPr>
                        <a:t>    </a:t>
                      </a: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r>
                        <a:rPr lang="en-US" sz="1400" kern="100" dirty="0">
                          <a:effectLst/>
                          <a:latin typeface="Times New Roman" panose="02020603050405020304" pitchFamily="18" charset="0"/>
                          <a:cs typeface="Times New Roman" panose="02020603050405020304" pitchFamily="18" charset="0"/>
                        </a:rPr>
                        <a:t>Cov-22</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chemeClr val="tx1">
                        <a:lumMod val="10000"/>
                        <a:lumOff val="90000"/>
                      </a:schemeClr>
                    </a:solidFill>
                  </a:tcPr>
                </a:tc>
                <a:tc>
                  <a:txBody>
                    <a:bodyPr/>
                    <a:lstStyle/>
                    <a:p>
                      <a:endParaRPr lang="en-IN" sz="1400" b="0" kern="100" dirty="0">
                        <a:effectLst/>
                        <a:latin typeface="Times New Roman" panose="02020603050405020304" pitchFamily="18" charset="0"/>
                        <a:cs typeface="Times New Roman" panose="02020603050405020304" pitchFamily="18" charset="0"/>
                      </a:endParaRPr>
                    </a:p>
                    <a:p>
                      <a:endParaRPr lang="en-IN" sz="1400" b="0" kern="100" dirty="0">
                        <a:effectLst/>
                        <a:latin typeface="Times New Roman" panose="02020603050405020304" pitchFamily="18" charset="0"/>
                        <a:cs typeface="Times New Roman" panose="02020603050405020304" pitchFamily="18" charset="0"/>
                      </a:endParaRPr>
                    </a:p>
                    <a:p>
                      <a:endParaRPr lang="en-IN" sz="1400" b="0" kern="100" dirty="0">
                        <a:effectLst/>
                        <a:latin typeface="Times New Roman" panose="02020603050405020304" pitchFamily="18" charset="0"/>
                        <a:cs typeface="Times New Roman" panose="02020603050405020304" pitchFamily="18" charset="0"/>
                      </a:endParaRPr>
                    </a:p>
                    <a:p>
                      <a:endParaRPr lang="en-IN" sz="1400" b="0" kern="100" dirty="0">
                        <a:effectLst/>
                        <a:latin typeface="Times New Roman" panose="02020603050405020304" pitchFamily="18" charset="0"/>
                        <a:cs typeface="Times New Roman" panose="02020603050405020304" pitchFamily="18" charset="0"/>
                      </a:endParaRPr>
                    </a:p>
                    <a:p>
                      <a:endParaRPr lang="en-IN" sz="1400" b="0" kern="100" dirty="0">
                        <a:effectLst/>
                        <a:latin typeface="Times New Roman" panose="02020603050405020304" pitchFamily="18" charset="0"/>
                        <a:cs typeface="Times New Roman" panose="02020603050405020304" pitchFamily="18" charset="0"/>
                      </a:endParaRPr>
                    </a:p>
                    <a:p>
                      <a:r>
                        <a:rPr lang="en-IN" sz="1400" b="0" kern="100" dirty="0">
                          <a:effectLst/>
                          <a:latin typeface="Times New Roman" panose="02020603050405020304" pitchFamily="18" charset="0"/>
                          <a:cs typeface="Times New Roman" panose="02020603050405020304" pitchFamily="18" charset="0"/>
                        </a:rPr>
                        <a:t>As a registered user I should be able to add my friends through QR code</a:t>
                      </a:r>
                    </a:p>
                  </a:txBody>
                  <a:tcPr marL="24102" marR="24102" marT="0" marB="0">
                    <a:solidFill>
                      <a:schemeClr val="tx1">
                        <a:lumMod val="10000"/>
                        <a:lumOff val="90000"/>
                      </a:schemeClr>
                    </a:solidFill>
                  </a:tcPr>
                </a:tc>
                <a:tc>
                  <a:txBody>
                    <a:bodyPr/>
                    <a:lstStyle/>
                    <a:p>
                      <a:endParaRPr lang="en-US" sz="1400" b="0" kern="100" dirty="0">
                        <a:effectLst/>
                        <a:latin typeface="Times New Roman" panose="02020603050405020304" pitchFamily="18" charset="0"/>
                        <a:cs typeface="Times New Roman" panose="02020603050405020304" pitchFamily="18" charset="0"/>
                      </a:endParaRPr>
                    </a:p>
                    <a:p>
                      <a:endParaRPr lang="en-US" sz="1400" b="0" kern="100" dirty="0">
                        <a:effectLst/>
                        <a:latin typeface="Times New Roman" panose="02020603050405020304" pitchFamily="18" charset="0"/>
                        <a:cs typeface="Times New Roman" panose="02020603050405020304" pitchFamily="18" charset="0"/>
                      </a:endParaRPr>
                    </a:p>
                    <a:p>
                      <a:endParaRPr lang="en-US" sz="1400" b="0" kern="100" dirty="0">
                        <a:effectLst/>
                        <a:latin typeface="Times New Roman" panose="02020603050405020304" pitchFamily="18" charset="0"/>
                        <a:cs typeface="Times New Roman" panose="02020603050405020304" pitchFamily="18" charset="0"/>
                      </a:endParaRPr>
                    </a:p>
                    <a:p>
                      <a:r>
                        <a:rPr lang="en-US" sz="1400" b="1" kern="100" dirty="0">
                          <a:effectLst/>
                          <a:latin typeface="Times New Roman" panose="02020603050405020304" pitchFamily="18" charset="0"/>
                          <a:cs typeface="Times New Roman" panose="02020603050405020304" pitchFamily="18" charset="0"/>
                        </a:rPr>
                        <a:t>Given</a:t>
                      </a:r>
                      <a:r>
                        <a:rPr lang="en-US" sz="1400" b="0" kern="100" dirty="0">
                          <a:effectLst/>
                          <a:latin typeface="Times New Roman" panose="02020603050405020304" pitchFamily="18" charset="0"/>
                          <a:cs typeface="Times New Roman" panose="02020603050405020304" pitchFamily="18" charset="0"/>
                        </a:rPr>
                        <a:t> am a user of the application </a:t>
                      </a:r>
                    </a:p>
                    <a:p>
                      <a:r>
                        <a:rPr lang="en-US" sz="1400" b="1" kern="100" dirty="0">
                          <a:effectLst/>
                          <a:latin typeface="Times New Roman" panose="02020603050405020304" pitchFamily="18" charset="0"/>
                          <a:cs typeface="Times New Roman" panose="02020603050405020304" pitchFamily="18" charset="0"/>
                        </a:rPr>
                        <a:t>I want </a:t>
                      </a:r>
                      <a:r>
                        <a:rPr lang="en-US" sz="1400" b="0" kern="100" dirty="0">
                          <a:effectLst/>
                          <a:latin typeface="Times New Roman" panose="02020603050405020304" pitchFamily="18" charset="0"/>
                          <a:cs typeface="Times New Roman" panose="02020603050405020304" pitchFamily="18" charset="0"/>
                        </a:rPr>
                        <a:t>to see the QR code generated in my application </a:t>
                      </a:r>
                    </a:p>
                    <a:p>
                      <a:r>
                        <a:rPr lang="en-US" sz="1400" b="1" kern="100" dirty="0">
                          <a:effectLst/>
                          <a:latin typeface="Times New Roman" panose="02020603050405020304" pitchFamily="18" charset="0"/>
                          <a:cs typeface="Times New Roman" panose="02020603050405020304" pitchFamily="18" charset="0"/>
                        </a:rPr>
                        <a:t>so that </a:t>
                      </a:r>
                      <a:r>
                        <a:rPr lang="en-US" sz="1400" b="0" kern="100" dirty="0">
                          <a:effectLst/>
                          <a:latin typeface="Times New Roman" panose="02020603050405020304" pitchFamily="18" charset="0"/>
                          <a:cs typeface="Times New Roman" panose="02020603050405020304" pitchFamily="18" charset="0"/>
                        </a:rPr>
                        <a:t>I can send QR code to my friends</a:t>
                      </a:r>
                    </a:p>
                    <a:p>
                      <a:r>
                        <a:rPr lang="en-US" sz="1400" b="1" kern="100" dirty="0">
                          <a:effectLst/>
                          <a:latin typeface="Times New Roman" panose="02020603050405020304" pitchFamily="18" charset="0"/>
                          <a:cs typeface="Times New Roman" panose="02020603050405020304" pitchFamily="18" charset="0"/>
                        </a:rPr>
                        <a:t>and so that </a:t>
                      </a:r>
                      <a:r>
                        <a:rPr lang="en-US" sz="1400" b="0" kern="100" dirty="0">
                          <a:effectLst/>
                          <a:latin typeface="Times New Roman" panose="02020603050405020304" pitchFamily="18" charset="0"/>
                          <a:cs typeface="Times New Roman" panose="02020603050405020304" pitchFamily="18" charset="0"/>
                        </a:rPr>
                        <a:t>I can add them in my friends list.</a:t>
                      </a:r>
                    </a:p>
                  </a:txBody>
                  <a:tcPr marL="24102" marR="24102" marT="0" marB="0">
                    <a:solidFill>
                      <a:schemeClr val="tx1">
                        <a:lumMod val="10000"/>
                        <a:lumOff val="90000"/>
                      </a:schemeClr>
                    </a:solidFill>
                  </a:tcPr>
                </a:tc>
                <a:tc>
                  <a:txBody>
                    <a:bodyPr/>
                    <a:lstStyle/>
                    <a:p>
                      <a:r>
                        <a:rPr lang="en-US" sz="1400" kern="100" dirty="0">
                          <a:effectLst/>
                          <a:latin typeface="Times New Roman" panose="02020603050405020304" pitchFamily="18" charset="0"/>
                          <a:cs typeface="Times New Roman" panose="02020603050405020304" pitchFamily="18" charset="0"/>
                        </a:rPr>
                        <a:t>                                                   </a:t>
                      </a: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r>
                        <a:rPr lang="en-US" sz="1400" kern="100" dirty="0">
                          <a:effectLst/>
                          <a:latin typeface="Times New Roman" panose="02020603050405020304" pitchFamily="18" charset="0"/>
                          <a:cs typeface="Times New Roman" panose="02020603050405020304" pitchFamily="18" charset="0"/>
                        </a:rPr>
                        <a:t>Home page</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4102" marR="24102" marT="0" marB="0">
                    <a:solidFill>
                      <a:schemeClr val="tx1">
                        <a:lumMod val="10000"/>
                        <a:lumOff val="90000"/>
                      </a:schemeClr>
                    </a:solidFill>
                  </a:tcPr>
                </a:tc>
                <a:extLst>
                  <a:ext uri="{0D108BD9-81ED-4DB2-BD59-A6C34878D82A}">
                    <a16:rowId xmlns:a16="http://schemas.microsoft.com/office/drawing/2014/main" val="1895976006"/>
                  </a:ext>
                </a:extLst>
              </a:tr>
            </a:tbl>
          </a:graphicData>
        </a:graphic>
      </p:graphicFrame>
    </p:spTree>
    <p:extLst>
      <p:ext uri="{BB962C8B-B14F-4D97-AF65-F5344CB8AC3E}">
        <p14:creationId xmlns:p14="http://schemas.microsoft.com/office/powerpoint/2010/main" val="1187578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Box 2">
            <a:extLst>
              <a:ext uri="{FF2B5EF4-FFF2-40B4-BE49-F238E27FC236}">
                <a16:creationId xmlns:a16="http://schemas.microsoft.com/office/drawing/2014/main" id="{64B838A2-5157-3219-0088-8C7FC5C9391B}"/>
              </a:ext>
            </a:extLst>
          </p:cNvPr>
          <p:cNvSpPr txBox="1"/>
          <p:nvPr/>
        </p:nvSpPr>
        <p:spPr>
          <a:xfrm>
            <a:off x="0" y="109002"/>
            <a:ext cx="4572000"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ACCEPTANCE CRITERIA TABLE</a:t>
            </a:r>
            <a:endParaRPr lang="en-IN" sz="18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89DCA629-FD92-9692-2F84-D01B5512E603}"/>
              </a:ext>
            </a:extLst>
          </p:cNvPr>
          <p:cNvGraphicFramePr>
            <a:graphicFrameLocks noGrp="1"/>
          </p:cNvGraphicFramePr>
          <p:nvPr>
            <p:extLst>
              <p:ext uri="{D42A27DB-BD31-4B8C-83A1-F6EECF244321}">
                <p14:modId xmlns:p14="http://schemas.microsoft.com/office/powerpoint/2010/main" val="2197920522"/>
              </p:ext>
            </p:extLst>
          </p:nvPr>
        </p:nvGraphicFramePr>
        <p:xfrm>
          <a:off x="0" y="751368"/>
          <a:ext cx="9143999" cy="4392132"/>
        </p:xfrm>
        <a:graphic>
          <a:graphicData uri="http://schemas.openxmlformats.org/drawingml/2006/table">
            <a:tbl>
              <a:tblPr firstRow="1" firstCol="1" bandRow="1">
                <a:tableStyleId>{6B5681E7-3F6B-493A-A081-50176DB923CF}</a:tableStyleId>
              </a:tblPr>
              <a:tblGrid>
                <a:gridCol w="1156099">
                  <a:extLst>
                    <a:ext uri="{9D8B030D-6E8A-4147-A177-3AD203B41FA5}">
                      <a16:colId xmlns:a16="http://schemas.microsoft.com/office/drawing/2014/main" val="879190895"/>
                    </a:ext>
                  </a:extLst>
                </a:gridCol>
                <a:gridCol w="2244114">
                  <a:extLst>
                    <a:ext uri="{9D8B030D-6E8A-4147-A177-3AD203B41FA5}">
                      <a16:colId xmlns:a16="http://schemas.microsoft.com/office/drawing/2014/main" val="3381768124"/>
                    </a:ext>
                  </a:extLst>
                </a:gridCol>
                <a:gridCol w="3816029">
                  <a:extLst>
                    <a:ext uri="{9D8B030D-6E8A-4147-A177-3AD203B41FA5}">
                      <a16:colId xmlns:a16="http://schemas.microsoft.com/office/drawing/2014/main" val="1625769668"/>
                    </a:ext>
                  </a:extLst>
                </a:gridCol>
                <a:gridCol w="1927757">
                  <a:extLst>
                    <a:ext uri="{9D8B030D-6E8A-4147-A177-3AD203B41FA5}">
                      <a16:colId xmlns:a16="http://schemas.microsoft.com/office/drawing/2014/main" val="3378574188"/>
                    </a:ext>
                  </a:extLst>
                </a:gridCol>
              </a:tblGrid>
              <a:tr h="601739">
                <a:tc>
                  <a:txBody>
                    <a:bodyPr/>
                    <a:lstStyle/>
                    <a:p>
                      <a:r>
                        <a:rPr lang="en-US" sz="1600" b="1" kern="100" dirty="0">
                          <a:effectLst/>
                          <a:latin typeface="Times New Roman" panose="02020603050405020304" pitchFamily="18" charset="0"/>
                          <a:cs typeface="Times New Roman" panose="02020603050405020304" pitchFamily="18" charset="0"/>
                        </a:rPr>
                        <a:t>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rgbClr val="00B050"/>
                    </a:solidFill>
                  </a:tcPr>
                </a:tc>
                <a:tc>
                  <a:txBody>
                    <a:bodyPr/>
                    <a:lstStyle/>
                    <a:p>
                      <a:r>
                        <a:rPr lang="en-US" sz="1600" b="1" kern="100" dirty="0">
                          <a:effectLst/>
                          <a:latin typeface="Times New Roman" panose="02020603050405020304" pitchFamily="18" charset="0"/>
                          <a:cs typeface="Times New Roman" panose="02020603050405020304" pitchFamily="18" charset="0"/>
                        </a:rPr>
                        <a:t>      Scenario</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rgbClr val="00B050"/>
                    </a:solidFill>
                  </a:tcPr>
                </a:tc>
                <a:tc>
                  <a:txBody>
                    <a:bodyPr/>
                    <a:lstStyle/>
                    <a:p>
                      <a:r>
                        <a:rPr lang="en-US" sz="1600" b="1" kern="100" dirty="0">
                          <a:effectLst/>
                          <a:latin typeface="Times New Roman" panose="02020603050405020304" pitchFamily="18" charset="0"/>
                          <a:cs typeface="Times New Roman" panose="02020603050405020304" pitchFamily="18" charset="0"/>
                        </a:rPr>
                        <a:t>                                      Summary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rgbClr val="00B050"/>
                    </a:solidFill>
                  </a:tcPr>
                </a:tc>
                <a:tc>
                  <a:txBody>
                    <a:bodyPr/>
                    <a:lstStyle/>
                    <a:p>
                      <a:r>
                        <a:rPr lang="en-US" sz="1600" b="1" kern="100" dirty="0">
                          <a:effectLst/>
                          <a:latin typeface="Times New Roman" panose="02020603050405020304" pitchFamily="18" charset="0"/>
                          <a:cs typeface="Times New Roman" panose="02020603050405020304" pitchFamily="18" charset="0"/>
                        </a:rPr>
                        <a:t>    Place</a:t>
                      </a:r>
                    </a:p>
                  </a:txBody>
                  <a:tcPr marL="62503" marR="62503" marT="0" marB="0">
                    <a:solidFill>
                      <a:srgbClr val="00B050"/>
                    </a:solidFill>
                  </a:tcPr>
                </a:tc>
                <a:extLst>
                  <a:ext uri="{0D108BD9-81ED-4DB2-BD59-A6C34878D82A}">
                    <a16:rowId xmlns:a16="http://schemas.microsoft.com/office/drawing/2014/main" val="3185851836"/>
                  </a:ext>
                </a:extLst>
              </a:tr>
              <a:tr h="3790393">
                <a:tc>
                  <a:txBody>
                    <a:bodyPr/>
                    <a:lstStyle/>
                    <a:p>
                      <a:r>
                        <a:rPr lang="en-US" sz="1400" kern="100" dirty="0">
                          <a:effectLst/>
                          <a:latin typeface="Times New Roman" panose="02020603050405020304" pitchFamily="18" charset="0"/>
                          <a:cs typeface="Times New Roman" panose="02020603050405020304" pitchFamily="18" charset="0"/>
                        </a:rPr>
                        <a:t>       </a:t>
                      </a: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r>
                        <a:rPr lang="en-US" sz="1800" kern="100" dirty="0">
                          <a:effectLst/>
                          <a:latin typeface="Times New Roman" panose="02020603050405020304" pitchFamily="18" charset="0"/>
                          <a:cs typeface="Times New Roman" panose="02020603050405020304" pitchFamily="18" charset="0"/>
                        </a:rPr>
                        <a:t>Cov-23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chemeClr val="tx1">
                        <a:lumMod val="10000"/>
                        <a:lumOff val="90000"/>
                      </a:schemeClr>
                    </a:solidFill>
                  </a:tcPr>
                </a:tc>
                <a:tc>
                  <a:txBody>
                    <a:bodyPr/>
                    <a:lstStyle/>
                    <a:p>
                      <a:r>
                        <a:rPr lang="en-US" sz="1800" kern="100" dirty="0">
                          <a:effectLst/>
                          <a:latin typeface="Times New Roman" panose="02020603050405020304" pitchFamily="18" charset="0"/>
                          <a:cs typeface="Times New Roman" panose="02020603050405020304" pitchFamily="18" charset="0"/>
                        </a:rPr>
                        <a:t>As a registered user I want to have a functionality to send feedback about the application so that application management will get feedback from users.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chemeClr val="tx1">
                        <a:lumMod val="10000"/>
                        <a:lumOff val="90000"/>
                      </a:schemeClr>
                    </a:solidFill>
                  </a:tcPr>
                </a:tc>
                <a:tc>
                  <a:txBody>
                    <a:bodyPr/>
                    <a:lstStyle/>
                    <a:p>
                      <a:r>
                        <a:rPr lang="en-US" sz="1800" b="1" kern="100" dirty="0">
                          <a:effectLst/>
                          <a:latin typeface="Times New Roman" panose="02020603050405020304" pitchFamily="18" charset="0"/>
                          <a:cs typeface="Times New Roman" panose="02020603050405020304" pitchFamily="18" charset="0"/>
                        </a:rPr>
                        <a:t>Given</a:t>
                      </a:r>
                      <a:r>
                        <a:rPr lang="en-US" sz="1800" kern="100" dirty="0">
                          <a:effectLst/>
                          <a:latin typeface="Times New Roman" panose="02020603050405020304" pitchFamily="18" charset="0"/>
                          <a:cs typeface="Times New Roman" panose="02020603050405020304" pitchFamily="18" charset="0"/>
                        </a:rPr>
                        <a:t> am the user of the application </a:t>
                      </a:r>
                    </a:p>
                    <a:p>
                      <a:r>
                        <a:rPr lang="en-US" sz="1800" b="1" kern="100" dirty="0">
                          <a:effectLst/>
                          <a:latin typeface="Times New Roman" panose="02020603050405020304" pitchFamily="18" charset="0"/>
                          <a:cs typeface="Times New Roman" panose="02020603050405020304" pitchFamily="18" charset="0"/>
                        </a:rPr>
                        <a:t>I want </a:t>
                      </a:r>
                      <a:r>
                        <a:rPr lang="en-US" sz="1800" kern="100" dirty="0">
                          <a:effectLst/>
                          <a:latin typeface="Times New Roman" panose="02020603050405020304" pitchFamily="18" charset="0"/>
                          <a:cs typeface="Times New Roman" panose="02020603050405020304" pitchFamily="18" charset="0"/>
                        </a:rPr>
                        <a:t>to see the option for sending feedback to </a:t>
                      </a:r>
                    </a:p>
                    <a:p>
                      <a:r>
                        <a:rPr lang="en-US" sz="1800" kern="100" dirty="0">
                          <a:effectLst/>
                          <a:latin typeface="Times New Roman" panose="02020603050405020304" pitchFamily="18" charset="0"/>
                          <a:cs typeface="Times New Roman" panose="02020603050405020304" pitchFamily="18" charset="0"/>
                        </a:rPr>
                        <a:t>the admin team of the application </a:t>
                      </a:r>
                    </a:p>
                    <a:p>
                      <a:r>
                        <a:rPr lang="en-US" sz="1800" b="1" kern="100" dirty="0">
                          <a:effectLst/>
                          <a:latin typeface="Times New Roman" panose="02020603050405020304" pitchFamily="18" charset="0"/>
                          <a:cs typeface="Times New Roman" panose="02020603050405020304" pitchFamily="18" charset="0"/>
                        </a:rPr>
                        <a:t>so that </a:t>
                      </a:r>
                      <a:r>
                        <a:rPr lang="en-US" sz="1800" kern="100" dirty="0">
                          <a:effectLst/>
                          <a:latin typeface="Times New Roman" panose="02020603050405020304" pitchFamily="18" charset="0"/>
                          <a:cs typeface="Times New Roman" panose="02020603050405020304" pitchFamily="18" charset="0"/>
                        </a:rPr>
                        <a:t>I can share my feedback about application to </a:t>
                      </a:r>
                    </a:p>
                    <a:p>
                      <a:r>
                        <a:rPr lang="en-US" sz="1800" kern="100" dirty="0">
                          <a:effectLst/>
                          <a:latin typeface="Times New Roman" panose="02020603050405020304" pitchFamily="18" charset="0"/>
                          <a:cs typeface="Times New Roman" panose="02020603050405020304" pitchFamily="18" charset="0"/>
                        </a:rPr>
                        <a:t>the admin team of the application.</a:t>
                      </a:r>
                      <a:endParaRPr lang="en-IN" sz="1800" kern="100" dirty="0">
                        <a:effectLst/>
                        <a:latin typeface="Times New Roman" panose="02020603050405020304" pitchFamily="18" charset="0"/>
                        <a:cs typeface="Times New Roman" panose="02020603050405020304" pitchFamily="18" charset="0"/>
                      </a:endParaRP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chemeClr val="tx1">
                        <a:lumMod val="10000"/>
                        <a:lumOff val="90000"/>
                      </a:schemeClr>
                    </a:solidFill>
                  </a:tcPr>
                </a:tc>
                <a:tc>
                  <a:txBody>
                    <a:bodyPr/>
                    <a:lstStyle/>
                    <a:p>
                      <a:r>
                        <a:rPr lang="en-US" sz="1400" kern="100" dirty="0">
                          <a:effectLst/>
                          <a:latin typeface="Times New Roman" panose="02020603050405020304" pitchFamily="18" charset="0"/>
                          <a:cs typeface="Times New Roman" panose="02020603050405020304" pitchFamily="18" charset="0"/>
                        </a:rPr>
                        <a:t>                                            </a:t>
                      </a: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endParaRPr lang="en-US" sz="1400" kern="100" dirty="0">
                        <a:effectLst/>
                        <a:latin typeface="Times New Roman" panose="02020603050405020304" pitchFamily="18" charset="0"/>
                        <a:cs typeface="Times New Roman" panose="02020603050405020304" pitchFamily="18" charset="0"/>
                      </a:endParaRPr>
                    </a:p>
                    <a:p>
                      <a:r>
                        <a:rPr lang="en-US" sz="1400" kern="100" dirty="0">
                          <a:effectLst/>
                          <a:latin typeface="Times New Roman" panose="02020603050405020304" pitchFamily="18" charset="0"/>
                          <a:cs typeface="Times New Roman" panose="02020603050405020304" pitchFamily="18" charset="0"/>
                        </a:rPr>
                        <a:t>         </a:t>
                      </a:r>
                      <a:r>
                        <a:rPr lang="en-US" sz="1800" kern="100" dirty="0">
                          <a:effectLst/>
                          <a:latin typeface="Times New Roman" panose="02020603050405020304" pitchFamily="18" charset="0"/>
                          <a:cs typeface="Times New Roman" panose="02020603050405020304" pitchFamily="18" charset="0"/>
                        </a:rPr>
                        <a:t>Home page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2503" marR="62503" marT="0" marB="0">
                    <a:solidFill>
                      <a:schemeClr val="tx1">
                        <a:lumMod val="10000"/>
                        <a:lumOff val="90000"/>
                      </a:schemeClr>
                    </a:solidFill>
                  </a:tcPr>
                </a:tc>
                <a:extLst>
                  <a:ext uri="{0D108BD9-81ED-4DB2-BD59-A6C34878D82A}">
                    <a16:rowId xmlns:a16="http://schemas.microsoft.com/office/drawing/2014/main" val="3352990549"/>
                  </a:ext>
                </a:extLst>
              </a:tr>
            </a:tbl>
          </a:graphicData>
        </a:graphic>
      </p:graphicFrame>
    </p:spTree>
    <p:extLst>
      <p:ext uri="{BB962C8B-B14F-4D97-AF65-F5344CB8AC3E}">
        <p14:creationId xmlns:p14="http://schemas.microsoft.com/office/powerpoint/2010/main" val="3338938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TextBox 3">
            <a:extLst>
              <a:ext uri="{FF2B5EF4-FFF2-40B4-BE49-F238E27FC236}">
                <a16:creationId xmlns:a16="http://schemas.microsoft.com/office/drawing/2014/main" id="{14B9F82C-AE8A-3C8A-55E5-420E3FCA4989}"/>
              </a:ext>
            </a:extLst>
          </p:cNvPr>
          <p:cNvSpPr txBox="1"/>
          <p:nvPr/>
        </p:nvSpPr>
        <p:spPr>
          <a:xfrm>
            <a:off x="0" y="-17780"/>
            <a:ext cx="4572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TEST CASES</a:t>
            </a:r>
            <a:endParaRPr lang="en-IN" sz="20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D2F20769-55B9-1291-D016-9FBB254745EF}"/>
              </a:ext>
            </a:extLst>
          </p:cNvPr>
          <p:cNvGraphicFramePr>
            <a:graphicFrameLocks noGrp="1"/>
          </p:cNvGraphicFramePr>
          <p:nvPr>
            <p:extLst>
              <p:ext uri="{D42A27DB-BD31-4B8C-83A1-F6EECF244321}">
                <p14:modId xmlns:p14="http://schemas.microsoft.com/office/powerpoint/2010/main" val="200330797"/>
              </p:ext>
            </p:extLst>
          </p:nvPr>
        </p:nvGraphicFramePr>
        <p:xfrm>
          <a:off x="1" y="453971"/>
          <a:ext cx="9143999" cy="4682755"/>
        </p:xfrm>
        <a:graphic>
          <a:graphicData uri="http://schemas.openxmlformats.org/drawingml/2006/table">
            <a:tbl>
              <a:tblPr firstRow="1" firstCol="1" bandRow="1">
                <a:tableStyleId>{6B5681E7-3F6B-493A-A081-50176DB923CF}</a:tableStyleId>
              </a:tblPr>
              <a:tblGrid>
                <a:gridCol w="550274">
                  <a:extLst>
                    <a:ext uri="{9D8B030D-6E8A-4147-A177-3AD203B41FA5}">
                      <a16:colId xmlns:a16="http://schemas.microsoft.com/office/drawing/2014/main" val="2249616297"/>
                    </a:ext>
                  </a:extLst>
                </a:gridCol>
                <a:gridCol w="598423">
                  <a:extLst>
                    <a:ext uri="{9D8B030D-6E8A-4147-A177-3AD203B41FA5}">
                      <a16:colId xmlns:a16="http://schemas.microsoft.com/office/drawing/2014/main" val="653672811"/>
                    </a:ext>
                  </a:extLst>
                </a:gridCol>
                <a:gridCol w="2210875">
                  <a:extLst>
                    <a:ext uri="{9D8B030D-6E8A-4147-A177-3AD203B41FA5}">
                      <a16:colId xmlns:a16="http://schemas.microsoft.com/office/drawing/2014/main" val="2096700861"/>
                    </a:ext>
                  </a:extLst>
                </a:gridCol>
                <a:gridCol w="3217334">
                  <a:extLst>
                    <a:ext uri="{9D8B030D-6E8A-4147-A177-3AD203B41FA5}">
                      <a16:colId xmlns:a16="http://schemas.microsoft.com/office/drawing/2014/main" val="4125785973"/>
                    </a:ext>
                  </a:extLst>
                </a:gridCol>
                <a:gridCol w="1368213">
                  <a:extLst>
                    <a:ext uri="{9D8B030D-6E8A-4147-A177-3AD203B41FA5}">
                      <a16:colId xmlns:a16="http://schemas.microsoft.com/office/drawing/2014/main" val="406902685"/>
                    </a:ext>
                  </a:extLst>
                </a:gridCol>
                <a:gridCol w="1198880">
                  <a:extLst>
                    <a:ext uri="{9D8B030D-6E8A-4147-A177-3AD203B41FA5}">
                      <a16:colId xmlns:a16="http://schemas.microsoft.com/office/drawing/2014/main" val="1764821027"/>
                    </a:ext>
                  </a:extLst>
                </a:gridCol>
              </a:tblGrid>
              <a:tr h="343402">
                <a:tc>
                  <a:txBody>
                    <a:bodyPr/>
                    <a:lstStyle/>
                    <a:p>
                      <a:r>
                        <a:rPr lang="en-US" sz="1100" b="1" kern="100" dirty="0">
                          <a:effectLst/>
                          <a:latin typeface="Times New Roman" panose="02020603050405020304" pitchFamily="18" charset="0"/>
                          <a:ea typeface="Times New Roman" panose="02020603050405020304" pitchFamily="18" charset="0"/>
                          <a:cs typeface="Times New Roman" panose="02020603050405020304" pitchFamily="18" charset="0"/>
                        </a:rPr>
                        <a:t>   ID</a:t>
                      </a:r>
                      <a:endParaRPr lang="en-I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1">
                        <a:lumMod val="60000"/>
                        <a:lumOff val="40000"/>
                      </a:schemeClr>
                    </a:solidFill>
                  </a:tcPr>
                </a:tc>
                <a:tc>
                  <a:txBody>
                    <a:bodyPr/>
                    <a:lstStyle/>
                    <a:p>
                      <a:r>
                        <a:rPr lang="en-US" sz="1100" b="1" kern="100" dirty="0">
                          <a:effectLst/>
                          <a:latin typeface="Times New Roman" panose="02020603050405020304" pitchFamily="18" charset="0"/>
                          <a:cs typeface="Times New Roman" panose="02020603050405020304" pitchFamily="18" charset="0"/>
                        </a:rPr>
                        <a:t>    Unit </a:t>
                      </a:r>
                    </a:p>
                    <a:p>
                      <a:r>
                        <a:rPr lang="en-US" sz="1100" b="1" kern="100" dirty="0">
                          <a:effectLst/>
                          <a:latin typeface="Times New Roman" panose="02020603050405020304" pitchFamily="18" charset="0"/>
                          <a:ea typeface="Times New Roman" panose="02020603050405020304" pitchFamily="18" charset="0"/>
                          <a:cs typeface="Times New Roman" panose="02020603050405020304" pitchFamily="18" charset="0"/>
                        </a:rPr>
                        <a:t>Of Test</a:t>
                      </a:r>
                      <a:endParaRPr lang="en-I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1">
                        <a:lumMod val="60000"/>
                        <a:lumOff val="40000"/>
                      </a:schemeClr>
                    </a:solidFill>
                  </a:tcPr>
                </a:tc>
                <a:tc>
                  <a:txBody>
                    <a:bodyPr/>
                    <a:lstStyle/>
                    <a:p>
                      <a:r>
                        <a:rPr lang="en-US" sz="1100" b="1" kern="100" dirty="0">
                          <a:effectLst/>
                          <a:latin typeface="Times New Roman" panose="02020603050405020304" pitchFamily="18" charset="0"/>
                          <a:cs typeface="Times New Roman" panose="02020603050405020304" pitchFamily="18" charset="0"/>
                        </a:rPr>
                        <a:t>                  Scenario</a:t>
                      </a:r>
                      <a:endParaRPr lang="en-I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1">
                        <a:lumMod val="60000"/>
                        <a:lumOff val="40000"/>
                      </a:schemeClr>
                    </a:solidFill>
                  </a:tcPr>
                </a:tc>
                <a:tc>
                  <a:txBody>
                    <a:bodyPr/>
                    <a:lstStyle/>
                    <a:p>
                      <a:r>
                        <a:rPr lang="en-US" sz="1100" b="1" kern="100" dirty="0">
                          <a:effectLst/>
                          <a:latin typeface="Times New Roman" panose="02020603050405020304" pitchFamily="18" charset="0"/>
                          <a:cs typeface="Times New Roman" panose="02020603050405020304" pitchFamily="18" charset="0"/>
                        </a:rPr>
                        <a:t>                             Test Data</a:t>
                      </a:r>
                      <a:endParaRPr lang="en-I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1">
                        <a:lumMod val="60000"/>
                        <a:lumOff val="40000"/>
                      </a:schemeClr>
                    </a:solidFill>
                  </a:tcPr>
                </a:tc>
                <a:tc>
                  <a:txBody>
                    <a:bodyPr/>
                    <a:lstStyle/>
                    <a:p>
                      <a:r>
                        <a:rPr lang="en-US" sz="1100" b="1" kern="100" dirty="0">
                          <a:effectLst/>
                          <a:latin typeface="Times New Roman" panose="02020603050405020304" pitchFamily="18" charset="0"/>
                          <a:cs typeface="Times New Roman" panose="02020603050405020304" pitchFamily="18" charset="0"/>
                        </a:rPr>
                        <a:t> Steps to be Expected</a:t>
                      </a:r>
                      <a:endParaRPr lang="en-I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kern="100" dirty="0">
                          <a:effectLst/>
                          <a:latin typeface="Times New Roman" panose="02020603050405020304" pitchFamily="18" charset="0"/>
                          <a:cs typeface="Times New Roman" panose="02020603050405020304" pitchFamily="18" charset="0"/>
                        </a:rPr>
                        <a:t> Expected Result</a:t>
                      </a:r>
                      <a:endParaRPr lang="en-I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1">
                        <a:lumMod val="60000"/>
                        <a:lumOff val="40000"/>
                      </a:schemeClr>
                    </a:solidFill>
                  </a:tcPr>
                </a:tc>
                <a:extLst>
                  <a:ext uri="{0D108BD9-81ED-4DB2-BD59-A6C34878D82A}">
                    <a16:rowId xmlns:a16="http://schemas.microsoft.com/office/drawing/2014/main" val="4047241103"/>
                  </a:ext>
                </a:extLst>
              </a:tr>
              <a:tr h="1888711">
                <a:tc>
                  <a:txBody>
                    <a:bodyPr/>
                    <a:lstStyle/>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Cov-21</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Home page</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endParaRPr lang="en-IN" sz="1100" kern="100" dirty="0">
                        <a:effectLst/>
                        <a:latin typeface="Times New Roman" panose="02020603050405020304" pitchFamily="18" charset="0"/>
                        <a:cs typeface="Times New Roman" panose="02020603050405020304" pitchFamily="18" charset="0"/>
                      </a:endParaRPr>
                    </a:p>
                    <a:p>
                      <a:endParaRPr lang="en-IN" sz="1100" kern="100" dirty="0">
                        <a:effectLst/>
                        <a:latin typeface="Times New Roman" panose="02020603050405020304" pitchFamily="18" charset="0"/>
                        <a:cs typeface="Times New Roman" panose="02020603050405020304" pitchFamily="18" charset="0"/>
                      </a:endParaRPr>
                    </a:p>
                    <a:p>
                      <a:endParaRPr lang="en-IN" sz="1100" kern="100" dirty="0">
                        <a:effectLst/>
                        <a:latin typeface="Times New Roman" panose="02020603050405020304" pitchFamily="18" charset="0"/>
                        <a:cs typeface="Times New Roman" panose="02020603050405020304" pitchFamily="18" charset="0"/>
                      </a:endParaRPr>
                    </a:p>
                    <a:p>
                      <a:r>
                        <a:rPr lang="en-IN" sz="12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Login as a registered user.</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Navigate to the settings page.</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Verify that an option for changing the user's name is displayed.</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Login&gt;Homepage</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endParaRPr lang="en-US" sz="1100" kern="100">
                        <a:effectLst/>
                        <a:latin typeface="Times New Roman" panose="02020603050405020304" pitchFamily="18" charset="0"/>
                        <a:cs typeface="Times New Roman" panose="02020603050405020304" pitchFamily="18" charset="0"/>
                      </a:endParaRPr>
                    </a:p>
                    <a:p>
                      <a:endParaRPr lang="en-US" sz="1100" kern="100">
                        <a:effectLst/>
                        <a:latin typeface="Times New Roman" panose="02020603050405020304" pitchFamily="18" charset="0"/>
                        <a:cs typeface="Times New Roman" panose="02020603050405020304" pitchFamily="18" charset="0"/>
                      </a:endParaRPr>
                    </a:p>
                    <a:p>
                      <a:endParaRPr lang="en-US" sz="1100" kern="100">
                        <a:effectLst/>
                        <a:latin typeface="Times New Roman" panose="02020603050405020304" pitchFamily="18" charset="0"/>
                        <a:cs typeface="Times New Roman" panose="02020603050405020304" pitchFamily="18" charset="0"/>
                      </a:endParaRPr>
                    </a:p>
                    <a:p>
                      <a:r>
                        <a:rPr lang="en-US" sz="1100" kern="100">
                          <a:effectLst/>
                          <a:latin typeface="Times New Roman" panose="02020603050405020304" pitchFamily="18" charset="0"/>
                          <a:cs typeface="Times New Roman" panose="02020603050405020304" pitchFamily="18" charset="0"/>
                        </a:rPr>
                        <a:t>An </a:t>
                      </a:r>
                      <a:r>
                        <a:rPr lang="en-US" sz="1100" kern="100" dirty="0">
                          <a:effectLst/>
                          <a:latin typeface="Times New Roman" panose="02020603050405020304" pitchFamily="18" charset="0"/>
                          <a:cs typeface="Times New Roman" panose="02020603050405020304" pitchFamily="18" charset="0"/>
                        </a:rPr>
                        <a:t>option for changing the user's name is displayed in the settings page for registered users.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extLst>
                  <a:ext uri="{0D108BD9-81ED-4DB2-BD59-A6C34878D82A}">
                    <a16:rowId xmlns:a16="http://schemas.microsoft.com/office/drawing/2014/main" val="3302729748"/>
                  </a:ext>
                </a:extLst>
              </a:tr>
              <a:tr h="2450642">
                <a:tc>
                  <a:txBody>
                    <a:bodyPr/>
                    <a:lstStyle/>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Cov-22</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r>
                        <a:rPr lang="en-US" sz="1100" kern="100">
                          <a:effectLst/>
                          <a:latin typeface="Times New Roman" panose="02020603050405020304" pitchFamily="18" charset="0"/>
                          <a:cs typeface="Times New Roman" panose="02020603050405020304" pitchFamily="18" charset="0"/>
                        </a:rPr>
                        <a:t> </a:t>
                      </a:r>
                      <a:endParaRPr lang="en-IN" sz="1100" kern="100">
                        <a:effectLst/>
                        <a:latin typeface="Times New Roman" panose="02020603050405020304" pitchFamily="18" charset="0"/>
                        <a:cs typeface="Times New Roman" panose="02020603050405020304" pitchFamily="18" charset="0"/>
                      </a:endParaRPr>
                    </a:p>
                    <a:p>
                      <a:r>
                        <a:rPr lang="en-US" sz="1100" kern="100">
                          <a:effectLst/>
                          <a:latin typeface="Times New Roman" panose="02020603050405020304" pitchFamily="18" charset="0"/>
                          <a:cs typeface="Times New Roman" panose="02020603050405020304" pitchFamily="18" charset="0"/>
                        </a:rPr>
                        <a:t> </a:t>
                      </a:r>
                      <a:endParaRPr lang="en-IN" sz="1100" kern="100">
                        <a:effectLst/>
                        <a:latin typeface="Times New Roman" panose="02020603050405020304" pitchFamily="18" charset="0"/>
                        <a:cs typeface="Times New Roman" panose="02020603050405020304" pitchFamily="18" charset="0"/>
                      </a:endParaRPr>
                    </a:p>
                    <a:p>
                      <a:r>
                        <a:rPr lang="en-US" sz="1100" kern="100">
                          <a:effectLst/>
                          <a:latin typeface="Times New Roman" panose="02020603050405020304" pitchFamily="18" charset="0"/>
                          <a:cs typeface="Times New Roman" panose="02020603050405020304" pitchFamily="18" charset="0"/>
                        </a:rPr>
                        <a:t> </a:t>
                      </a:r>
                      <a:endParaRPr lang="en-IN" sz="1100" kern="100">
                        <a:effectLst/>
                        <a:latin typeface="Times New Roman" panose="02020603050405020304" pitchFamily="18" charset="0"/>
                        <a:cs typeface="Times New Roman" panose="02020603050405020304" pitchFamily="18" charset="0"/>
                      </a:endParaRPr>
                    </a:p>
                    <a:p>
                      <a:r>
                        <a:rPr lang="en-US" sz="1100" kern="100">
                          <a:effectLst/>
                          <a:latin typeface="Times New Roman" panose="02020603050405020304" pitchFamily="18" charset="0"/>
                          <a:cs typeface="Times New Roman" panose="02020603050405020304" pitchFamily="18" charset="0"/>
                        </a:rPr>
                        <a:t> </a:t>
                      </a:r>
                      <a:endParaRPr lang="en-IN" sz="1100" kern="100">
                        <a:effectLst/>
                        <a:latin typeface="Times New Roman" panose="02020603050405020304" pitchFamily="18" charset="0"/>
                        <a:cs typeface="Times New Roman" panose="02020603050405020304" pitchFamily="18" charset="0"/>
                      </a:endParaRPr>
                    </a:p>
                    <a:p>
                      <a:r>
                        <a:rPr lang="en-US" sz="1100" kern="100">
                          <a:effectLst/>
                          <a:latin typeface="Times New Roman" panose="02020603050405020304" pitchFamily="18" charset="0"/>
                          <a:cs typeface="Times New Roman" panose="02020603050405020304" pitchFamily="18" charset="0"/>
                        </a:rPr>
                        <a:t>Home page</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endParaRPr lang="en-IN" sz="1100" kern="100" dirty="0">
                        <a:effectLst/>
                        <a:latin typeface="Times New Roman" panose="02020603050405020304" pitchFamily="18" charset="0"/>
                        <a:cs typeface="Times New Roman" panose="02020603050405020304" pitchFamily="18" charset="0"/>
                      </a:endParaRPr>
                    </a:p>
                    <a:p>
                      <a:endParaRPr lang="en-IN" sz="1100" kern="100" dirty="0">
                        <a:effectLst/>
                        <a:latin typeface="Times New Roman" panose="02020603050405020304" pitchFamily="18" charset="0"/>
                        <a:cs typeface="Times New Roman" panose="02020603050405020304" pitchFamily="18" charset="0"/>
                      </a:endParaRPr>
                    </a:p>
                    <a:p>
                      <a:endParaRPr lang="en-IN" sz="1100" kern="100" dirty="0">
                        <a:effectLst/>
                        <a:latin typeface="Times New Roman" panose="02020603050405020304" pitchFamily="18" charset="0"/>
                        <a:cs typeface="Times New Roman" panose="02020603050405020304" pitchFamily="18" charset="0"/>
                      </a:endParaRPr>
                    </a:p>
                    <a:p>
                      <a:r>
                        <a:rPr lang="en-IN" sz="1400" kern="100" dirty="0">
                          <a:effectLst/>
                          <a:latin typeface="Times New Roman" panose="02020603050405020304" pitchFamily="18" charset="0"/>
                          <a:cs typeface="Times New Roman" panose="02020603050405020304" pitchFamily="18" charset="0"/>
                        </a:rPr>
                        <a:t>As a registered user I should be able to add my friends through QR code.</a:t>
                      </a:r>
                      <a:r>
                        <a:rPr lang="en-US" sz="1400" kern="100" dirty="0">
                          <a:effectLst/>
                          <a:latin typeface="Times New Roman" panose="02020603050405020304" pitchFamily="18" charset="0"/>
                          <a:cs typeface="Times New Roman" panose="02020603050405020304" pitchFamily="18" charset="0"/>
                        </a:rPr>
                        <a:t> </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tc>
                  <a:txBody>
                    <a:bodyPr/>
                    <a:lstStyle/>
                    <a:p>
                      <a:endParaRPr lang="en-US"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Friends Tab, Scenario : As a registered user I want to see the QR code in my application so that I can send QR code to my friends. Test data : Login as a registered user, Navigate to the Friends Tab , scan the QR code generated by the application from another device, verify that the you added to the friends list of registered user of another device.</a:t>
                      </a:r>
                    </a:p>
                  </a:txBody>
                  <a:tcPr marL="25408" marR="25408" marT="0" marB="0">
                    <a:solidFill>
                      <a:schemeClr val="accent2">
                        <a:lumMod val="20000"/>
                        <a:lumOff val="80000"/>
                      </a:schemeClr>
                    </a:solidFill>
                  </a:tcPr>
                </a:tc>
                <a:tc>
                  <a:txBody>
                    <a:bodyPr/>
                    <a:lstStyle/>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a:t>
                      </a:r>
                      <a:endParaRPr lang="en-IN" sz="1100" kern="100" dirty="0">
                        <a:effectLst/>
                        <a:latin typeface="Times New Roman" panose="02020603050405020304" pitchFamily="18" charset="0"/>
                        <a:cs typeface="Times New Roman" panose="02020603050405020304" pitchFamily="18" charset="0"/>
                      </a:endParaRPr>
                    </a:p>
                    <a:p>
                      <a:r>
                        <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rPr>
                        <a:t>Login &gt; Friends Tab</a:t>
                      </a:r>
                    </a:p>
                  </a:txBody>
                  <a:tcPr marL="25408" marR="25408" marT="0" marB="0">
                    <a:solidFill>
                      <a:schemeClr val="accent2">
                        <a:lumMod val="20000"/>
                        <a:lumOff val="80000"/>
                      </a:schemeClr>
                    </a:solidFill>
                  </a:tcPr>
                </a:tc>
                <a:tc>
                  <a:txBody>
                    <a:bodyPr/>
                    <a:lstStyle/>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endParaRPr lang="en-US" sz="1100" kern="100" dirty="0">
                        <a:effectLst/>
                        <a:latin typeface="Times New Roman" panose="02020603050405020304" pitchFamily="18" charset="0"/>
                        <a:cs typeface="Times New Roman" panose="02020603050405020304" pitchFamily="18" charset="0"/>
                      </a:endParaRPr>
                    </a:p>
                    <a:p>
                      <a:r>
                        <a:rPr lang="en-US" sz="1100" kern="100" dirty="0">
                          <a:effectLst/>
                          <a:latin typeface="Times New Roman" panose="02020603050405020304" pitchFamily="18" charset="0"/>
                          <a:cs typeface="Times New Roman" panose="02020603050405020304" pitchFamily="18" charset="0"/>
                        </a:rPr>
                        <a:t> The user is added to the friends list by using QR code</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8" marR="25408" marT="0" marB="0">
                    <a:solidFill>
                      <a:schemeClr val="accent2">
                        <a:lumMod val="20000"/>
                        <a:lumOff val="80000"/>
                      </a:schemeClr>
                    </a:solidFill>
                  </a:tcPr>
                </a:tc>
                <a:extLst>
                  <a:ext uri="{0D108BD9-81ED-4DB2-BD59-A6C34878D82A}">
                    <a16:rowId xmlns:a16="http://schemas.microsoft.com/office/drawing/2014/main" val="2811849622"/>
                  </a:ext>
                </a:extLst>
              </a:tr>
            </a:tbl>
          </a:graphicData>
        </a:graphic>
      </p:graphicFrame>
    </p:spTree>
    <p:extLst>
      <p:ext uri="{BB962C8B-B14F-4D97-AF65-F5344CB8AC3E}">
        <p14:creationId xmlns:p14="http://schemas.microsoft.com/office/powerpoint/2010/main" val="3169649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4" name="TextBox 3">
            <a:extLst>
              <a:ext uri="{FF2B5EF4-FFF2-40B4-BE49-F238E27FC236}">
                <a16:creationId xmlns:a16="http://schemas.microsoft.com/office/drawing/2014/main" id="{14B9F82C-AE8A-3C8A-55E5-420E3FCA4989}"/>
              </a:ext>
            </a:extLst>
          </p:cNvPr>
          <p:cNvSpPr txBox="1"/>
          <p:nvPr/>
        </p:nvSpPr>
        <p:spPr>
          <a:xfrm>
            <a:off x="0" y="22860"/>
            <a:ext cx="4572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TEST CASES</a:t>
            </a:r>
            <a:endParaRPr lang="en-IN" sz="20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A3E4671-9EBC-9A14-958B-36B798EFDE5D}"/>
              </a:ext>
            </a:extLst>
          </p:cNvPr>
          <p:cNvGraphicFramePr>
            <a:graphicFrameLocks noGrp="1"/>
          </p:cNvGraphicFramePr>
          <p:nvPr>
            <p:extLst>
              <p:ext uri="{D42A27DB-BD31-4B8C-83A1-F6EECF244321}">
                <p14:modId xmlns:p14="http://schemas.microsoft.com/office/powerpoint/2010/main" val="2495379277"/>
              </p:ext>
            </p:extLst>
          </p:nvPr>
        </p:nvGraphicFramePr>
        <p:xfrm>
          <a:off x="0" y="581247"/>
          <a:ext cx="9193620" cy="5150044"/>
        </p:xfrm>
        <a:graphic>
          <a:graphicData uri="http://schemas.openxmlformats.org/drawingml/2006/table">
            <a:tbl>
              <a:tblPr firstRow="1" firstCol="1" bandRow="1">
                <a:tableStyleId>{6B5681E7-3F6B-493A-A081-50176DB923CF}</a:tableStyleId>
              </a:tblPr>
              <a:tblGrid>
                <a:gridCol w="812458">
                  <a:extLst>
                    <a:ext uri="{9D8B030D-6E8A-4147-A177-3AD203B41FA5}">
                      <a16:colId xmlns:a16="http://schemas.microsoft.com/office/drawing/2014/main" val="1745315497"/>
                    </a:ext>
                  </a:extLst>
                </a:gridCol>
                <a:gridCol w="657355">
                  <a:extLst>
                    <a:ext uri="{9D8B030D-6E8A-4147-A177-3AD203B41FA5}">
                      <a16:colId xmlns:a16="http://schemas.microsoft.com/office/drawing/2014/main" val="1137834498"/>
                    </a:ext>
                  </a:extLst>
                </a:gridCol>
                <a:gridCol w="2032000">
                  <a:extLst>
                    <a:ext uri="{9D8B030D-6E8A-4147-A177-3AD203B41FA5}">
                      <a16:colId xmlns:a16="http://schemas.microsoft.com/office/drawing/2014/main" val="3752426143"/>
                    </a:ext>
                  </a:extLst>
                </a:gridCol>
                <a:gridCol w="2485814">
                  <a:extLst>
                    <a:ext uri="{9D8B030D-6E8A-4147-A177-3AD203B41FA5}">
                      <a16:colId xmlns:a16="http://schemas.microsoft.com/office/drawing/2014/main" val="738694858"/>
                    </a:ext>
                  </a:extLst>
                </a:gridCol>
                <a:gridCol w="1787752">
                  <a:extLst>
                    <a:ext uri="{9D8B030D-6E8A-4147-A177-3AD203B41FA5}">
                      <a16:colId xmlns:a16="http://schemas.microsoft.com/office/drawing/2014/main" val="1549531721"/>
                    </a:ext>
                  </a:extLst>
                </a:gridCol>
                <a:gridCol w="1418241">
                  <a:extLst>
                    <a:ext uri="{9D8B030D-6E8A-4147-A177-3AD203B41FA5}">
                      <a16:colId xmlns:a16="http://schemas.microsoft.com/office/drawing/2014/main" val="2131490887"/>
                    </a:ext>
                  </a:extLst>
                </a:gridCol>
              </a:tblGrid>
              <a:tr h="517084">
                <a:tc>
                  <a:txBody>
                    <a:bodyPr/>
                    <a:lstStyle/>
                    <a:p>
                      <a:r>
                        <a:rPr lang="en-US" sz="1400" b="1" kern="100" dirty="0">
                          <a:effectLst/>
                          <a:latin typeface="Times New Roman" panose="02020603050405020304" pitchFamily="18" charset="0"/>
                          <a:cs typeface="Times New Roman" panose="02020603050405020304" pitchFamily="18" charset="0"/>
                        </a:rPr>
                        <a:t>      ID</a:t>
                      </a:r>
                      <a:endPar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1">
                        <a:lumMod val="60000"/>
                        <a:lumOff val="40000"/>
                      </a:schemeClr>
                    </a:solidFill>
                  </a:tcPr>
                </a:tc>
                <a:tc>
                  <a:txBody>
                    <a:bodyPr/>
                    <a:lstStyle/>
                    <a:p>
                      <a:r>
                        <a:rPr lang="en-US" sz="1400" b="1" kern="100" dirty="0">
                          <a:effectLst/>
                          <a:latin typeface="Times New Roman" panose="02020603050405020304" pitchFamily="18" charset="0"/>
                          <a:cs typeface="Times New Roman" panose="02020603050405020304" pitchFamily="18" charset="0"/>
                        </a:rPr>
                        <a:t>Unit of Test </a:t>
                      </a:r>
                      <a:endPar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1">
                        <a:lumMod val="60000"/>
                        <a:lumOff val="40000"/>
                      </a:schemeClr>
                    </a:solidFill>
                  </a:tcPr>
                </a:tc>
                <a:tc>
                  <a:txBody>
                    <a:bodyPr/>
                    <a:lstStyle/>
                    <a:p>
                      <a:r>
                        <a:rPr lang="en-US" sz="1400" b="1" kern="100" dirty="0">
                          <a:effectLst/>
                          <a:latin typeface="Times New Roman" panose="02020603050405020304" pitchFamily="18" charset="0"/>
                          <a:cs typeface="Times New Roman" panose="02020603050405020304" pitchFamily="18" charset="0"/>
                        </a:rPr>
                        <a:t>                  Scenario</a:t>
                      </a:r>
                      <a:endPar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1">
                        <a:lumMod val="60000"/>
                        <a:lumOff val="40000"/>
                      </a:schemeClr>
                    </a:solidFill>
                  </a:tcPr>
                </a:tc>
                <a:tc>
                  <a:txBody>
                    <a:bodyPr/>
                    <a:lstStyle/>
                    <a:p>
                      <a:r>
                        <a:rPr lang="en-US" sz="1400" b="1" kern="100">
                          <a:effectLst/>
                          <a:latin typeface="Times New Roman" panose="02020603050405020304" pitchFamily="18" charset="0"/>
                          <a:cs typeface="Times New Roman" panose="02020603050405020304" pitchFamily="18" charset="0"/>
                        </a:rPr>
                        <a:t>                  Test Data</a:t>
                      </a:r>
                      <a:endPar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1">
                        <a:lumMod val="60000"/>
                        <a:lumOff val="40000"/>
                      </a:schemeClr>
                    </a:solidFill>
                  </a:tcPr>
                </a:tc>
                <a:tc>
                  <a:txBody>
                    <a:bodyPr/>
                    <a:lstStyle/>
                    <a:p>
                      <a:r>
                        <a:rPr lang="en-US" sz="1400" b="1" kern="100" dirty="0">
                          <a:effectLst/>
                          <a:latin typeface="Times New Roman" panose="02020603050405020304" pitchFamily="18" charset="0"/>
                          <a:cs typeface="Times New Roman" panose="02020603050405020304" pitchFamily="18" charset="0"/>
                        </a:rPr>
                        <a:t>Steps to be Expected</a:t>
                      </a:r>
                      <a:endPar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1">
                        <a:lumMod val="60000"/>
                        <a:lumOff val="40000"/>
                      </a:schemeClr>
                    </a:solidFill>
                  </a:tcPr>
                </a:tc>
                <a:tc>
                  <a:txBody>
                    <a:bodyPr/>
                    <a:lstStyle/>
                    <a:p>
                      <a:r>
                        <a:rPr lang="en-US" sz="1400" b="1" kern="100">
                          <a:effectLst/>
                          <a:latin typeface="Times New Roman" panose="02020603050405020304" pitchFamily="18" charset="0"/>
                          <a:cs typeface="Times New Roman" panose="02020603050405020304" pitchFamily="18" charset="0"/>
                        </a:rPr>
                        <a:t> Expected Result</a:t>
                      </a:r>
                      <a:endParaRPr lang="en-IN" sz="1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1">
                        <a:lumMod val="60000"/>
                        <a:lumOff val="40000"/>
                      </a:schemeClr>
                    </a:solidFill>
                  </a:tcPr>
                </a:tc>
                <a:extLst>
                  <a:ext uri="{0D108BD9-81ED-4DB2-BD59-A6C34878D82A}">
                    <a16:rowId xmlns:a16="http://schemas.microsoft.com/office/drawing/2014/main" val="2231850012"/>
                  </a:ext>
                </a:extLst>
              </a:tr>
              <a:tr h="4045169">
                <a:tc>
                  <a:txBody>
                    <a:bodyPr/>
                    <a:lstStyle/>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Cov-23</a:t>
                      </a:r>
                      <a:endParaRPr lang="en-IN" sz="16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2">
                        <a:lumMod val="20000"/>
                        <a:lumOff val="80000"/>
                      </a:schemeClr>
                    </a:solidFill>
                  </a:tcPr>
                </a:tc>
                <a:tc>
                  <a:txBody>
                    <a:bodyPr/>
                    <a:lstStyle/>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Home page</a:t>
                      </a:r>
                      <a:endParaRPr lang="en-IN" sz="16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2">
                        <a:lumMod val="20000"/>
                        <a:lumOff val="80000"/>
                      </a:schemeClr>
                    </a:solidFill>
                  </a:tcPr>
                </a:tc>
                <a:tc>
                  <a:txBody>
                    <a:bodyPr/>
                    <a:lstStyle/>
                    <a:p>
                      <a:endParaRPr lang="en-IN"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endParaRPr lang="en-IN"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r>
                        <a:rPr lang="en-US" sz="1600" b="0" kern="100" dirty="0">
                          <a:effectLst/>
                          <a:latin typeface="Times New Roman" panose="02020603050405020304" pitchFamily="18" charset="0"/>
                          <a:cs typeface="Times New Roman" panose="02020603050405020304" pitchFamily="18" charset="0"/>
                        </a:rPr>
                        <a:t>As a registered user I want to have a functionality to send feedback about the application so that application management will get feedback from users. </a:t>
                      </a:r>
                      <a:endParaRPr lang="en-IN" sz="16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2">
                        <a:lumMod val="20000"/>
                        <a:lumOff val="80000"/>
                      </a:schemeClr>
                    </a:solidFill>
                  </a:tcPr>
                </a:tc>
                <a:tc>
                  <a:txBody>
                    <a:bodyPr/>
                    <a:lstStyle/>
                    <a:p>
                      <a:pPr algn="l"/>
                      <a:endParaRPr lang="en-US" sz="1600" b="0" kern="1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n-US" sz="1600" b="0" kern="1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Login as a registered user, Navigate to settings page, click on the send feedback button , compose the message and send the feedback. verify that the mail Login as a registered user, Navigate to settings page, click on the send feedback button , compose the message and send the feedback. verify that the mail has been sent to the recipient.</a:t>
                      </a:r>
                      <a:endParaRPr lang="en-IN"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has been sent to the recipient.</a:t>
                      </a:r>
                      <a:endParaRPr lang="en-IN"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algn="r"/>
                      <a:r>
                        <a:rPr lang="en-US" sz="1600" b="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 </a:t>
                      </a:r>
                      <a:endParaRPr lang="en-IN"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endParaRPr lang="en-US" sz="1600" b="0" kern="100" dirty="0">
                        <a:effectLst/>
                        <a:latin typeface="Times New Roman" panose="02020603050405020304" pitchFamily="18" charset="0"/>
                        <a:cs typeface="Times New Roman" panose="02020603050405020304" pitchFamily="18" charset="0"/>
                      </a:endParaRPr>
                    </a:p>
                    <a:p>
                      <a:r>
                        <a:rPr lang="en-US" sz="1600" b="0" kern="100" dirty="0">
                          <a:effectLst/>
                          <a:latin typeface="Times New Roman" panose="02020603050405020304" pitchFamily="18" charset="0"/>
                          <a:cs typeface="Times New Roman" panose="02020603050405020304" pitchFamily="18" charset="0"/>
                        </a:rPr>
                        <a:t>Login&gt;Settings</a:t>
                      </a:r>
                      <a:endParaRPr lang="en-IN" sz="16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710" marR="35710" marT="0" marB="0">
                    <a:solidFill>
                      <a:schemeClr val="accent2">
                        <a:lumMod val="20000"/>
                        <a:lumOff val="80000"/>
                      </a:schemeClr>
                    </a:solidFill>
                  </a:tcPr>
                </a:tc>
                <a:tc>
                  <a:txBody>
                    <a:bodyPr/>
                    <a:lstStyle/>
                    <a:p>
                      <a:pPr algn="l"/>
                      <a:endParaRPr lang="en-US"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n-US"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n-US"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sz="1600" b="0" dirty="0">
                          <a:effectLst/>
                          <a:latin typeface="Times New Roman" panose="02020603050405020304" pitchFamily="18" charset="0"/>
                          <a:ea typeface="Times New Roman" panose="02020603050405020304" pitchFamily="18" charset="0"/>
                          <a:cs typeface="Times New Roman" panose="02020603050405020304" pitchFamily="18" charset="0"/>
                        </a:rPr>
                        <a:t>Main has been successfully sent to the recipient.</a:t>
                      </a:r>
                    </a:p>
                  </a:txBody>
                  <a:tcPr marL="114300" marR="114300" marT="0" marB="0">
                    <a:solidFill>
                      <a:schemeClr val="accent2">
                        <a:lumMod val="20000"/>
                        <a:lumOff val="80000"/>
                      </a:schemeClr>
                    </a:solidFill>
                  </a:tcPr>
                </a:tc>
                <a:extLst>
                  <a:ext uri="{0D108BD9-81ED-4DB2-BD59-A6C34878D82A}">
                    <a16:rowId xmlns:a16="http://schemas.microsoft.com/office/drawing/2014/main" val="3008050365"/>
                  </a:ext>
                </a:extLst>
              </a:tr>
            </a:tbl>
          </a:graphicData>
        </a:graphic>
      </p:graphicFrame>
    </p:spTree>
    <p:extLst>
      <p:ext uri="{BB962C8B-B14F-4D97-AF65-F5344CB8AC3E}">
        <p14:creationId xmlns:p14="http://schemas.microsoft.com/office/powerpoint/2010/main" val="70427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237067" y="609095"/>
            <a:ext cx="3952133" cy="361294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Covid-19 Safety Protocol</a:t>
            </a:r>
            <a:br>
              <a:rPr lang="en-IN"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Tracker</a:t>
            </a:r>
            <a:endParaRPr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7" name="Google Shape;127;p12"/>
          <p:cNvPicPr preferRelativeResize="0"/>
          <p:nvPr/>
        </p:nvPicPr>
        <p:blipFill rotWithShape="1">
          <a:blip r:embed="rId3">
            <a:alphaModFix amt="77000"/>
          </a:blip>
          <a:srcRect l="6585" t="22310" b="9773"/>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28" name="Google Shape;128;p1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9" name="Google Shape;129;p1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rgbClr val="FFA604">
              <a:alpha val="4581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 name="Google Shape;130;p1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rgbClr val="FFD104">
              <a:alpha val="486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 name="Google Shape;131;p1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50" y="177582"/>
            <a:ext cx="3554730" cy="707886"/>
          </a:xfrm>
          <a:prstGeom prst="rect">
            <a:avLst/>
          </a:prstGeom>
          <a:noFill/>
        </p:spPr>
        <p:txBody>
          <a:bodyPr wrap="square">
            <a:spAutoFit/>
          </a:bodyPr>
          <a:lstStyle/>
          <a:p>
            <a:r>
              <a:rPr lang="en-IN" sz="2000" b="1" kern="100" dirty="0">
                <a:effectLst/>
                <a:latin typeface="Times New Roman" panose="02020603050405020304" pitchFamily="18" charset="0"/>
                <a:cs typeface="Times New Roman" panose="02020603050405020304" pitchFamily="18" charset="0"/>
              </a:rPr>
              <a:t>Stories Completed in Sprint 4</a:t>
            </a:r>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F193DF6F-6276-D10F-90C6-3AD744F34D9E}"/>
              </a:ext>
            </a:extLst>
          </p:cNvPr>
          <p:cNvGraphicFramePr>
            <a:graphicFrameLocks noGrp="1"/>
          </p:cNvGraphicFramePr>
          <p:nvPr>
            <p:extLst>
              <p:ext uri="{D42A27DB-BD31-4B8C-83A1-F6EECF244321}">
                <p14:modId xmlns:p14="http://schemas.microsoft.com/office/powerpoint/2010/main" val="2584893973"/>
              </p:ext>
            </p:extLst>
          </p:nvPr>
        </p:nvGraphicFramePr>
        <p:xfrm>
          <a:off x="0" y="579656"/>
          <a:ext cx="9144000" cy="4546566"/>
        </p:xfrm>
        <a:graphic>
          <a:graphicData uri="http://schemas.openxmlformats.org/drawingml/2006/table">
            <a:tbl>
              <a:tblPr firstRow="1" firstCol="1" bandRow="1"/>
              <a:tblGrid>
                <a:gridCol w="878081">
                  <a:extLst>
                    <a:ext uri="{9D8B030D-6E8A-4147-A177-3AD203B41FA5}">
                      <a16:colId xmlns:a16="http://schemas.microsoft.com/office/drawing/2014/main" val="718477194"/>
                    </a:ext>
                  </a:extLst>
                </a:gridCol>
                <a:gridCol w="6899201">
                  <a:extLst>
                    <a:ext uri="{9D8B030D-6E8A-4147-A177-3AD203B41FA5}">
                      <a16:colId xmlns:a16="http://schemas.microsoft.com/office/drawing/2014/main" val="3265516893"/>
                    </a:ext>
                  </a:extLst>
                </a:gridCol>
                <a:gridCol w="1366718">
                  <a:extLst>
                    <a:ext uri="{9D8B030D-6E8A-4147-A177-3AD203B41FA5}">
                      <a16:colId xmlns:a16="http://schemas.microsoft.com/office/drawing/2014/main" val="1124396288"/>
                    </a:ext>
                  </a:extLst>
                </a:gridCol>
              </a:tblGrid>
              <a:tr h="463437">
                <a:tc>
                  <a:txBody>
                    <a:bodyPr/>
                    <a:lstStyle/>
                    <a:p>
                      <a:pPr marL="0" marR="0" indent="203835" algn="l">
                        <a:lnSpc>
                          <a:spcPct val="107000"/>
                        </a:lnSpc>
                        <a:spcBef>
                          <a:spcPts val="0"/>
                        </a:spcBef>
                        <a:spcAft>
                          <a:spcPts val="800"/>
                        </a:spcAft>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03835" algn="l">
                        <a:lnSpc>
                          <a:spcPct val="107000"/>
                        </a:lnSpc>
                        <a:spcBef>
                          <a:spcPts val="0"/>
                        </a:spcBef>
                        <a:spcAft>
                          <a:spcPts val="8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ID</a:t>
                      </a:r>
                    </a:p>
                  </a:txBody>
                  <a:tcPr marL="0" marR="0" marT="0" marB="0">
                    <a:solidFill>
                      <a:schemeClr val="accent2"/>
                    </a:solidFill>
                  </a:tcPr>
                </a:tc>
                <a:tc>
                  <a:txBody>
                    <a:bodyPr/>
                    <a:lstStyle/>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             </a:t>
                      </a:r>
                    </a:p>
                    <a:p>
                      <a:pPr marL="0" marR="0" indent="203835"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                                        Summary</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solidFill>
                      <a:schemeClr val="accent2"/>
                    </a:solidFill>
                  </a:tcPr>
                </a:tc>
                <a:tc>
                  <a:txBody>
                    <a:bodyPr/>
                    <a:lstStyle/>
                    <a:p>
                      <a:pPr marL="0" marR="0" algn="l">
                        <a:lnSpc>
                          <a:spcPct val="107000"/>
                        </a:lnSpc>
                        <a:spcBef>
                          <a:spcPts val="0"/>
                        </a:spcBef>
                        <a:spcAft>
                          <a:spcPts val="800"/>
                        </a:spcAft>
                      </a:pPr>
                      <a:endParaRPr lang="en-IN" sz="1600" b="1" kern="100" dirty="0">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800"/>
                        </a:spcAft>
                      </a:pPr>
                      <a:r>
                        <a:rPr lang="en-IN" sz="1600" b="1" kern="100" dirty="0">
                          <a:effectLst/>
                          <a:latin typeface="Times New Roman" panose="02020603050405020304" pitchFamily="18" charset="0"/>
                          <a:cs typeface="Times New Roman" panose="02020603050405020304" pitchFamily="18" charset="0"/>
                        </a:rPr>
                        <a:t>Status </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2"/>
                    </a:solidFill>
                  </a:tcPr>
                </a:tc>
                <a:extLst>
                  <a:ext uri="{0D108BD9-81ED-4DB2-BD59-A6C34878D82A}">
                    <a16:rowId xmlns:a16="http://schemas.microsoft.com/office/drawing/2014/main" val="3113625358"/>
                  </a:ext>
                </a:extLst>
              </a:tr>
              <a:tr h="1250945">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Cov-21</a:t>
                      </a:r>
                    </a:p>
                  </a:txBody>
                  <a:tcPr marL="0" marR="0" marT="0" marB="0" anchor="b">
                    <a:solidFill>
                      <a:schemeClr val="accent4">
                        <a:lumMod val="20000"/>
                        <a:lumOff val="80000"/>
                      </a:schemeClr>
                    </a:solidFill>
                  </a:tcPr>
                </a:tc>
                <a:tc>
                  <a:txBody>
                    <a:bodyPr/>
                    <a:lstStyle/>
                    <a:p>
                      <a:pPr marL="0" marR="0" algn="l">
                        <a:lnSpc>
                          <a:spcPct val="107000"/>
                        </a:lnSpc>
                        <a:spcBef>
                          <a:spcPts val="0"/>
                        </a:spcBef>
                        <a:spcAft>
                          <a:spcPts val="0"/>
                        </a:spcAft>
                      </a:pPr>
                      <a:r>
                        <a:rPr lang="en-IN" sz="1600" kern="100" dirty="0">
                          <a:effectLst/>
                          <a:latin typeface="Times New Roman" panose="02020603050405020304" pitchFamily="18" charset="0"/>
                          <a:cs typeface="Times New Roman" panose="02020603050405020304" pitchFamily="18" charset="0"/>
                        </a:rPr>
                        <a:t>As a registered user I want to see the option for changing the user’s name in settings page so that I can change the user’s name.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4">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4">
                        <a:lumMod val="20000"/>
                        <a:lumOff val="80000"/>
                      </a:schemeClr>
                    </a:solidFill>
                  </a:tcPr>
                </a:tc>
                <a:extLst>
                  <a:ext uri="{0D108BD9-81ED-4DB2-BD59-A6C34878D82A}">
                    <a16:rowId xmlns:a16="http://schemas.microsoft.com/office/drawing/2014/main" val="1456554026"/>
                  </a:ext>
                </a:extLst>
              </a:tr>
              <a:tr h="1656064">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Cov-22</a:t>
                      </a:r>
                    </a:p>
                  </a:txBody>
                  <a:tcPr marL="0" marR="0" marT="0" marB="0" anchor="b">
                    <a:solidFill>
                      <a:schemeClr val="accent4">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IN" sz="1600" kern="100" dirty="0">
                          <a:effectLst/>
                          <a:latin typeface="Times New Roman" panose="02020603050405020304" pitchFamily="18" charset="0"/>
                          <a:cs typeface="Times New Roman" panose="02020603050405020304" pitchFamily="18" charset="0"/>
                        </a:rPr>
                        <a:t>As a registered user I should be able to add my friends through QR code.</a:t>
                      </a:r>
                      <a:r>
                        <a:rPr lang="en-US" sz="1600" kern="100" dirty="0">
                          <a:effectLst/>
                          <a:latin typeface="Times New Roman" panose="02020603050405020304" pitchFamily="18" charset="0"/>
                          <a:cs typeface="Times New Roman" panose="02020603050405020304" pitchFamily="18" charset="0"/>
                        </a:rPr>
                        <a:t> </a:t>
                      </a:r>
                      <a:endParaRPr lang="en-IN"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b">
                    <a:solidFill>
                      <a:schemeClr val="accent4">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4">
                        <a:lumMod val="20000"/>
                        <a:lumOff val="80000"/>
                      </a:schemeClr>
                    </a:solidFill>
                  </a:tcPr>
                </a:tc>
                <a:extLst>
                  <a:ext uri="{0D108BD9-81ED-4DB2-BD59-A6C34878D82A}">
                    <a16:rowId xmlns:a16="http://schemas.microsoft.com/office/drawing/2014/main" val="2801962013"/>
                  </a:ext>
                </a:extLst>
              </a:tr>
              <a:tr h="1024178">
                <a:tc>
                  <a:txBody>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0"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Cov-23</a:t>
                      </a:r>
                    </a:p>
                  </a:txBody>
                  <a:tcPr marL="0" marR="0" marT="0" marB="0" anchor="b">
                    <a:solidFill>
                      <a:schemeClr val="accent4">
                        <a:lumMod val="20000"/>
                        <a:lumOff val="80000"/>
                      </a:schemeClr>
                    </a:solidFill>
                  </a:tcPr>
                </a:tc>
                <a:tc>
                  <a:txBody>
                    <a:bodyPr/>
                    <a:lstStyle/>
                    <a:p>
                      <a:pPr marL="0" marR="0" algn="l">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As a registered user I want to have a functionality to send feedback about the application so that application management will get feedback from users.</a:t>
                      </a:r>
                    </a:p>
                  </a:txBody>
                  <a:tcPr marL="0" marR="0" marT="0" marB="0" anchor="b">
                    <a:solidFill>
                      <a:schemeClr val="accent4">
                        <a:lumMod val="20000"/>
                        <a:lumOff val="80000"/>
                      </a:schemeClr>
                    </a:solidFill>
                  </a:tcPr>
                </a:tc>
                <a:tc>
                  <a:txBody>
                    <a:bodyPr/>
                    <a:lstStyle/>
                    <a:p>
                      <a:pPr marL="0" marR="0" algn="l">
                        <a:lnSpc>
                          <a:spcPct val="107000"/>
                        </a:lnSpc>
                        <a:spcBef>
                          <a:spcPts val="0"/>
                        </a:spcBef>
                        <a:spcAft>
                          <a:spcPts val="800"/>
                        </a:spcAft>
                      </a:pPr>
                      <a:r>
                        <a:rPr lang="en-IN" sz="1600" kern="100" dirty="0">
                          <a:effectLst/>
                          <a:latin typeface="Times New Roman" panose="02020603050405020304" pitchFamily="18" charset="0"/>
                          <a:cs typeface="Times New Roman" panose="02020603050405020304" pitchFamily="18" charset="0"/>
                        </a:rPr>
                        <a:t>Done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42875" marR="9525" marT="9525" marB="0" anchor="ctr">
                    <a:solidFill>
                      <a:schemeClr val="accent4">
                        <a:lumMod val="20000"/>
                        <a:lumOff val="80000"/>
                      </a:schemeClr>
                    </a:solidFill>
                  </a:tcPr>
                </a:tc>
                <a:extLst>
                  <a:ext uri="{0D108BD9-81ED-4DB2-BD59-A6C34878D82A}">
                    <a16:rowId xmlns:a16="http://schemas.microsoft.com/office/drawing/2014/main" val="2519223131"/>
                  </a:ext>
                </a:extLst>
              </a:tr>
            </a:tbl>
          </a:graphicData>
        </a:graphic>
      </p:graphicFrame>
    </p:spTree>
    <p:extLst>
      <p:ext uri="{BB962C8B-B14F-4D97-AF65-F5344CB8AC3E}">
        <p14:creationId xmlns:p14="http://schemas.microsoft.com/office/powerpoint/2010/main" val="1203079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49" y="177582"/>
            <a:ext cx="3858683" cy="707886"/>
          </a:xfrm>
          <a:prstGeom prst="rect">
            <a:avLst/>
          </a:prstGeom>
          <a:noFill/>
        </p:spPr>
        <p:txBody>
          <a:bodyPr wrap="square">
            <a:spAutoFit/>
          </a:bodyPr>
          <a:lstStyle/>
          <a:p>
            <a:r>
              <a:rPr lang="en-IN" sz="2000" b="1" kern="100" dirty="0">
                <a:effectLst/>
                <a:latin typeface="Times New Roman" panose="02020603050405020304" pitchFamily="18" charset="0"/>
                <a:cs typeface="Times New Roman" panose="02020603050405020304" pitchFamily="18" charset="0"/>
              </a:rPr>
              <a:t>Stories not Completed in Sprint 4</a:t>
            </a:r>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7121B2C8-E934-5855-BF47-C6842B2941F3}"/>
              </a:ext>
            </a:extLst>
          </p:cNvPr>
          <p:cNvGraphicFramePr>
            <a:graphicFrameLocks noGrp="1"/>
          </p:cNvGraphicFramePr>
          <p:nvPr>
            <p:extLst>
              <p:ext uri="{D42A27DB-BD31-4B8C-83A1-F6EECF244321}">
                <p14:modId xmlns:p14="http://schemas.microsoft.com/office/powerpoint/2010/main" val="3857448196"/>
              </p:ext>
            </p:extLst>
          </p:nvPr>
        </p:nvGraphicFramePr>
        <p:xfrm>
          <a:off x="0" y="975358"/>
          <a:ext cx="9143999" cy="4168141"/>
        </p:xfrm>
        <a:graphic>
          <a:graphicData uri="http://schemas.openxmlformats.org/drawingml/2006/table">
            <a:tbl>
              <a:tblPr firstRow="1" firstCol="1" bandRow="1">
                <a:tableStyleId>{6B5681E7-3F6B-493A-A081-50176DB923CF}</a:tableStyleId>
              </a:tblPr>
              <a:tblGrid>
                <a:gridCol w="1151467">
                  <a:extLst>
                    <a:ext uri="{9D8B030D-6E8A-4147-A177-3AD203B41FA5}">
                      <a16:colId xmlns:a16="http://schemas.microsoft.com/office/drawing/2014/main" val="215264953"/>
                    </a:ext>
                  </a:extLst>
                </a:gridCol>
                <a:gridCol w="6735800">
                  <a:extLst>
                    <a:ext uri="{9D8B030D-6E8A-4147-A177-3AD203B41FA5}">
                      <a16:colId xmlns:a16="http://schemas.microsoft.com/office/drawing/2014/main" val="3115791386"/>
                    </a:ext>
                  </a:extLst>
                </a:gridCol>
                <a:gridCol w="1256732">
                  <a:extLst>
                    <a:ext uri="{9D8B030D-6E8A-4147-A177-3AD203B41FA5}">
                      <a16:colId xmlns:a16="http://schemas.microsoft.com/office/drawing/2014/main" val="2206245569"/>
                    </a:ext>
                  </a:extLst>
                </a:gridCol>
              </a:tblGrid>
              <a:tr h="897997">
                <a:tc>
                  <a:txBody>
                    <a:bodyPr/>
                    <a:lstStyle/>
                    <a:p>
                      <a:endParaRPr lang="en-US" sz="2800" b="1" kern="100" dirty="0">
                        <a:effectLst/>
                        <a:latin typeface="Times New Roman" panose="02020603050405020304" pitchFamily="18" charset="0"/>
                        <a:cs typeface="Times New Roman" panose="02020603050405020304" pitchFamily="18" charset="0"/>
                      </a:endParaRPr>
                    </a:p>
                    <a:p>
                      <a:r>
                        <a:rPr lang="en-US" sz="2800" b="1" kern="100" dirty="0">
                          <a:effectLst/>
                          <a:latin typeface="Times New Roman" panose="02020603050405020304" pitchFamily="18" charset="0"/>
                          <a:cs typeface="Times New Roman" panose="02020603050405020304" pitchFamily="18" charset="0"/>
                        </a:rPr>
                        <a:t>    ID</a:t>
                      </a:r>
                      <a:endParaRPr lang="en-IN"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accent1">
                        <a:lumMod val="40000"/>
                        <a:lumOff val="60000"/>
                      </a:schemeClr>
                    </a:solidFill>
                  </a:tcPr>
                </a:tc>
                <a:tc>
                  <a:txBody>
                    <a:bodyPr/>
                    <a:lstStyle/>
                    <a:p>
                      <a:r>
                        <a:rPr lang="en-IN" sz="2800" b="1" kern="100" dirty="0">
                          <a:effectLst/>
                          <a:latin typeface="Times New Roman" panose="02020603050405020304" pitchFamily="18" charset="0"/>
                          <a:cs typeface="Times New Roman" panose="02020603050405020304" pitchFamily="18" charset="0"/>
                        </a:rPr>
                        <a:t>            </a:t>
                      </a:r>
                    </a:p>
                    <a:p>
                      <a:r>
                        <a:rPr lang="en-IN" sz="2800" b="1" kern="100" dirty="0">
                          <a:effectLst/>
                          <a:latin typeface="Times New Roman" panose="02020603050405020304" pitchFamily="18" charset="0"/>
                          <a:cs typeface="Times New Roman" panose="02020603050405020304" pitchFamily="18" charset="0"/>
                        </a:rPr>
                        <a:t>                         Summary</a:t>
                      </a:r>
                    </a:p>
                  </a:txBody>
                  <a:tcPr marL="6718" marR="6718" marT="6718" marB="0">
                    <a:solidFill>
                      <a:schemeClr val="accent1">
                        <a:lumMod val="40000"/>
                        <a:lumOff val="60000"/>
                      </a:schemeClr>
                    </a:solidFill>
                  </a:tcPr>
                </a:tc>
                <a:tc>
                  <a:txBody>
                    <a:bodyPr/>
                    <a:lstStyle/>
                    <a:p>
                      <a:endParaRPr lang="en-IN" sz="2800" b="1" kern="100" dirty="0">
                        <a:effectLst/>
                        <a:latin typeface="Times New Roman" panose="02020603050405020304" pitchFamily="18" charset="0"/>
                        <a:cs typeface="Times New Roman" panose="02020603050405020304" pitchFamily="18" charset="0"/>
                      </a:endParaRPr>
                    </a:p>
                    <a:p>
                      <a:r>
                        <a:rPr lang="en-IN" sz="2800" b="1" kern="100" dirty="0">
                          <a:effectLst/>
                          <a:latin typeface="Times New Roman" panose="02020603050405020304" pitchFamily="18" charset="0"/>
                          <a:cs typeface="Times New Roman" panose="02020603050405020304" pitchFamily="18" charset="0"/>
                        </a:rPr>
                        <a:t>Status </a:t>
                      </a:r>
                      <a:endParaRPr lang="en-IN"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accent1">
                        <a:lumMod val="40000"/>
                        <a:lumOff val="60000"/>
                      </a:schemeClr>
                    </a:solidFill>
                  </a:tcPr>
                </a:tc>
                <a:extLst>
                  <a:ext uri="{0D108BD9-81ED-4DB2-BD59-A6C34878D82A}">
                    <a16:rowId xmlns:a16="http://schemas.microsoft.com/office/drawing/2014/main" val="2431245281"/>
                  </a:ext>
                </a:extLst>
              </a:tr>
              <a:tr h="1635072">
                <a:tc>
                  <a:txBody>
                    <a:bodyPr/>
                    <a:lstStyle/>
                    <a:p>
                      <a:r>
                        <a:rPr lang="en-US" sz="2400" kern="100" dirty="0">
                          <a:effectLst/>
                          <a:latin typeface="Times New Roman" panose="02020603050405020304" pitchFamily="18" charset="0"/>
                          <a:cs typeface="Times New Roman" panose="02020603050405020304" pitchFamily="18" charset="0"/>
                        </a:rPr>
                        <a:t> </a:t>
                      </a:r>
                      <a:endParaRPr lang="en-IN" sz="2400" kern="100" dirty="0">
                        <a:effectLst/>
                        <a:latin typeface="Times New Roman" panose="02020603050405020304" pitchFamily="18" charset="0"/>
                        <a:cs typeface="Times New Roman" panose="02020603050405020304" pitchFamily="18" charset="0"/>
                      </a:endParaRPr>
                    </a:p>
                    <a:p>
                      <a:r>
                        <a:rPr lang="en-US" sz="2400" kern="100" dirty="0">
                          <a:effectLst/>
                          <a:latin typeface="Times New Roman" panose="02020603050405020304" pitchFamily="18" charset="0"/>
                          <a:cs typeface="Times New Roman" panose="02020603050405020304" pitchFamily="18" charset="0"/>
                        </a:rPr>
                        <a:t> </a:t>
                      </a:r>
                    </a:p>
                    <a:p>
                      <a:r>
                        <a:rPr lang="en-US" sz="2400" kern="100" dirty="0">
                          <a:effectLst/>
                          <a:latin typeface="Times New Roman" panose="02020603050405020304" pitchFamily="18" charset="0"/>
                          <a:cs typeface="Times New Roman" panose="02020603050405020304" pitchFamily="18" charset="0"/>
                        </a:rPr>
                        <a:t>Cov-24</a:t>
                      </a:r>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accent5">
                        <a:lumMod val="20000"/>
                        <a:lumOff val="80000"/>
                      </a:schemeClr>
                    </a:solidFill>
                  </a:tcPr>
                </a:tc>
                <a:tc>
                  <a:txBody>
                    <a:bodyPr/>
                    <a:lstStyle/>
                    <a:p>
                      <a:endParaRPr lang="en-IN" sz="2400" kern="100" dirty="0">
                        <a:effectLst/>
                        <a:latin typeface="Times New Roman" panose="02020603050405020304" pitchFamily="18" charset="0"/>
                        <a:cs typeface="Times New Roman" panose="02020603050405020304" pitchFamily="18" charset="0"/>
                      </a:endParaRPr>
                    </a:p>
                    <a:p>
                      <a:r>
                        <a:rPr lang="en-IN" sz="2400" kern="100" dirty="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accent5">
                        <a:lumMod val="20000"/>
                        <a:lumOff val="80000"/>
                      </a:schemeClr>
                    </a:solidFill>
                  </a:tcPr>
                </a:tc>
                <a:tc>
                  <a:txBody>
                    <a:bodyPr/>
                    <a:lstStyle/>
                    <a:p>
                      <a:r>
                        <a:rPr lang="en-IN" sz="2400" kern="100" dirty="0">
                          <a:effectLst/>
                          <a:latin typeface="Times New Roman" panose="02020603050405020304" pitchFamily="18" charset="0"/>
                          <a:cs typeface="Times New Roman" panose="02020603050405020304" pitchFamily="18" charset="0"/>
                        </a:rPr>
                        <a:t>To be Done</a:t>
                      </a:r>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accent5">
                        <a:lumMod val="20000"/>
                        <a:lumOff val="80000"/>
                      </a:schemeClr>
                    </a:solidFill>
                  </a:tcPr>
                </a:tc>
                <a:extLst>
                  <a:ext uri="{0D108BD9-81ED-4DB2-BD59-A6C34878D82A}">
                    <a16:rowId xmlns:a16="http://schemas.microsoft.com/office/drawing/2014/main" val="459728719"/>
                  </a:ext>
                </a:extLst>
              </a:tr>
              <a:tr h="1635072">
                <a:tc>
                  <a:txBody>
                    <a:bodyPr/>
                    <a:lstStyle/>
                    <a:p>
                      <a:r>
                        <a:rPr lang="en-US" sz="2400" kern="100" dirty="0">
                          <a:effectLst/>
                          <a:latin typeface="Times New Roman" panose="02020603050405020304" pitchFamily="18" charset="0"/>
                          <a:cs typeface="Times New Roman" panose="02020603050405020304" pitchFamily="18" charset="0"/>
                        </a:rPr>
                        <a:t> </a:t>
                      </a:r>
                      <a:endParaRPr lang="en-IN" sz="2400" kern="100" dirty="0">
                        <a:effectLst/>
                        <a:latin typeface="Times New Roman" panose="02020603050405020304" pitchFamily="18" charset="0"/>
                        <a:cs typeface="Times New Roman" panose="02020603050405020304" pitchFamily="18" charset="0"/>
                      </a:endParaRPr>
                    </a:p>
                    <a:p>
                      <a:r>
                        <a:rPr lang="en-US" sz="2400" kern="100" dirty="0">
                          <a:effectLst/>
                          <a:latin typeface="Times New Roman" panose="02020603050405020304" pitchFamily="18" charset="0"/>
                          <a:cs typeface="Times New Roman" panose="02020603050405020304" pitchFamily="18" charset="0"/>
                        </a:rPr>
                        <a:t> </a:t>
                      </a:r>
                    </a:p>
                    <a:p>
                      <a:r>
                        <a:rPr lang="en-US" sz="2400" kern="100" dirty="0">
                          <a:effectLst/>
                          <a:latin typeface="Times New Roman" panose="02020603050405020304" pitchFamily="18" charset="0"/>
                          <a:cs typeface="Times New Roman" panose="02020603050405020304" pitchFamily="18" charset="0"/>
                        </a:rPr>
                        <a:t>Cov-25</a:t>
                      </a:r>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accent5">
                        <a:lumMod val="20000"/>
                        <a:lumOff val="80000"/>
                      </a:schemeClr>
                    </a:solidFill>
                  </a:tcPr>
                </a:tc>
                <a:tc>
                  <a:txBody>
                    <a:bodyPr/>
                    <a:lstStyle/>
                    <a:p>
                      <a:endParaRPr lang="en-IN" sz="2400" kern="100" dirty="0">
                        <a:effectLst/>
                        <a:latin typeface="Times New Roman" panose="02020603050405020304" pitchFamily="18" charset="0"/>
                        <a:cs typeface="Times New Roman" panose="02020603050405020304" pitchFamily="18" charset="0"/>
                      </a:endParaRPr>
                    </a:p>
                    <a:p>
                      <a:r>
                        <a:rPr lang="en-IN" sz="24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accent5">
                        <a:lumMod val="20000"/>
                        <a:lumOff val="80000"/>
                      </a:schemeClr>
                    </a:solidFill>
                  </a:tcPr>
                </a:tc>
                <a:tc>
                  <a:txBody>
                    <a:bodyPr/>
                    <a:lstStyle/>
                    <a:p>
                      <a:r>
                        <a:rPr lang="en-IN" sz="2400" kern="100" dirty="0">
                          <a:effectLst/>
                          <a:latin typeface="Times New Roman" panose="02020603050405020304" pitchFamily="18" charset="0"/>
                          <a:cs typeface="Times New Roman" panose="02020603050405020304" pitchFamily="18" charset="0"/>
                        </a:rPr>
                        <a:t>To be Done</a:t>
                      </a:r>
                      <a:endParaRPr lang="en-I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accent5">
                        <a:lumMod val="20000"/>
                        <a:lumOff val="80000"/>
                      </a:schemeClr>
                    </a:solidFill>
                  </a:tcPr>
                </a:tc>
                <a:extLst>
                  <a:ext uri="{0D108BD9-81ED-4DB2-BD59-A6C34878D82A}">
                    <a16:rowId xmlns:a16="http://schemas.microsoft.com/office/drawing/2014/main" val="389587928"/>
                  </a:ext>
                </a:extLst>
              </a:tr>
            </a:tbl>
          </a:graphicData>
        </a:graphic>
      </p:graphicFrame>
    </p:spTree>
    <p:extLst>
      <p:ext uri="{BB962C8B-B14F-4D97-AF65-F5344CB8AC3E}">
        <p14:creationId xmlns:p14="http://schemas.microsoft.com/office/powerpoint/2010/main" val="2978740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6" name="Google Shape;266;p2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4" name="TextBox 3">
            <a:extLst>
              <a:ext uri="{FF2B5EF4-FFF2-40B4-BE49-F238E27FC236}">
                <a16:creationId xmlns:a16="http://schemas.microsoft.com/office/drawing/2014/main" id="{9D60C5C0-E874-C7E2-7CB4-3F53858224B0}"/>
              </a:ext>
            </a:extLst>
          </p:cNvPr>
          <p:cNvSpPr txBox="1"/>
          <p:nvPr/>
        </p:nvSpPr>
        <p:spPr>
          <a:xfrm>
            <a:off x="2598420" y="0"/>
            <a:ext cx="241173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METRICS </a:t>
            </a:r>
            <a:endParaRPr lang="en-IN" sz="2800" b="1" dirty="0">
              <a:latin typeface="Times New Roman" panose="02020603050405020304" pitchFamily="18" charset="0"/>
              <a:cs typeface="Times New Roman" panose="02020603050405020304" pitchFamily="18" charset="0"/>
            </a:endParaRPr>
          </a:p>
        </p:txBody>
      </p:sp>
      <p:pic>
        <p:nvPicPr>
          <p:cNvPr id="9218" name="Picture 2" descr="Select Your Sales Metrics: Which Ones Are Most Important for Your Team? -  Salesforce Canada Blog">
            <a:extLst>
              <a:ext uri="{FF2B5EF4-FFF2-40B4-BE49-F238E27FC236}">
                <a16:creationId xmlns:a16="http://schemas.microsoft.com/office/drawing/2014/main" id="{3BDCDA34-CDA9-73D0-E8E1-13DDDD936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8933"/>
            <a:ext cx="9144000" cy="43645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Text Placeholder 4">
            <a:extLst>
              <a:ext uri="{FF2B5EF4-FFF2-40B4-BE49-F238E27FC236}">
                <a16:creationId xmlns:a16="http://schemas.microsoft.com/office/drawing/2014/main" id="{4F7D3B70-6859-5C51-6F1B-C3079DEDFB0A}"/>
              </a:ext>
            </a:extLst>
          </p:cNvPr>
          <p:cNvSpPr txBox="1">
            <a:spLocks/>
          </p:cNvSpPr>
          <p:nvPr/>
        </p:nvSpPr>
        <p:spPr>
          <a:xfrm>
            <a:off x="0" y="1490"/>
            <a:ext cx="2269067" cy="391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Roboto Condensed Light"/>
              <a:buChar char="●"/>
              <a:defRPr sz="18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9pPr>
          </a:lstStyle>
          <a:p>
            <a:pPr marL="0" indent="0">
              <a:buFont typeface="Roboto Condensed Light"/>
              <a:buNone/>
            </a:pPr>
            <a:r>
              <a:rPr lang="en-US" sz="2400" b="1" dirty="0">
                <a:solidFill>
                  <a:schemeClr val="tx1"/>
                </a:solidFill>
                <a:latin typeface="Times New Roman" panose="02020603050405020304" pitchFamily="18" charset="0"/>
                <a:cs typeface="Times New Roman" panose="02020603050405020304" pitchFamily="18" charset="0"/>
              </a:rPr>
              <a:t>METRICS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FD33A0-B661-D04E-8746-7379CB8F016B}"/>
              </a:ext>
            </a:extLst>
          </p:cNvPr>
          <p:cNvSpPr txBox="1"/>
          <p:nvPr/>
        </p:nvSpPr>
        <p:spPr>
          <a:xfrm>
            <a:off x="758614" y="414254"/>
            <a:ext cx="6170506" cy="461665"/>
          </a:xfrm>
          <a:prstGeom prst="rect">
            <a:avLst/>
          </a:prstGeom>
          <a:noFill/>
        </p:spPr>
        <p:txBody>
          <a:bodyPr wrap="square">
            <a:spAutoFit/>
          </a:bodyPr>
          <a:lstStyle/>
          <a:p>
            <a:r>
              <a:rPr lang="en-US" sz="2400" b="1" dirty="0">
                <a:solidFill>
                  <a:schemeClr val="tx1"/>
                </a:solidFill>
                <a:latin typeface="Times New Roman" panose="02020603050405020304" pitchFamily="18" charset="0"/>
                <a:cs typeface="Times New Roman" panose="02020603050405020304" pitchFamily="18" charset="0"/>
              </a:rPr>
              <a:t>TEAM MEMBERS VELOCITY REPORT</a:t>
            </a:r>
            <a:r>
              <a:rPr lang="en-US" sz="2400" b="1" dirty="0">
                <a:latin typeface="Times New Roman" panose="02020603050405020304" pitchFamily="18" charset="0"/>
                <a:cs typeface="Times New Roman" panose="02020603050405020304" pitchFamily="18" charset="0"/>
              </a:rPr>
              <a:t> </a:t>
            </a:r>
            <a:endParaRPr lang="en-IN" sz="2400" dirty="0"/>
          </a:p>
        </p:txBody>
      </p:sp>
      <p:pic>
        <p:nvPicPr>
          <p:cNvPr id="7" name="Picture 6">
            <a:extLst>
              <a:ext uri="{FF2B5EF4-FFF2-40B4-BE49-F238E27FC236}">
                <a16:creationId xmlns:a16="http://schemas.microsoft.com/office/drawing/2014/main" id="{6D1E072E-AE4A-17E2-3A5B-1383230B8FFB}"/>
              </a:ext>
            </a:extLst>
          </p:cNvPr>
          <p:cNvPicPr>
            <a:picLocks noChangeAspect="1"/>
          </p:cNvPicPr>
          <p:nvPr/>
        </p:nvPicPr>
        <p:blipFill rotWithShape="1">
          <a:blip r:embed="rId3"/>
          <a:srcRect r="8667"/>
          <a:stretch/>
        </p:blipFill>
        <p:spPr>
          <a:xfrm>
            <a:off x="0" y="932676"/>
            <a:ext cx="9144000" cy="4244690"/>
          </a:xfrm>
          <a:prstGeom prst="rect">
            <a:avLst/>
          </a:prstGeom>
        </p:spPr>
      </p:pic>
    </p:spTree>
    <p:extLst>
      <p:ext uri="{BB962C8B-B14F-4D97-AF65-F5344CB8AC3E}">
        <p14:creationId xmlns:p14="http://schemas.microsoft.com/office/powerpoint/2010/main" val="2054946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Text Placeholder 4">
            <a:extLst>
              <a:ext uri="{FF2B5EF4-FFF2-40B4-BE49-F238E27FC236}">
                <a16:creationId xmlns:a16="http://schemas.microsoft.com/office/drawing/2014/main" id="{4F7D3B70-6859-5C51-6F1B-C3079DEDFB0A}"/>
              </a:ext>
            </a:extLst>
          </p:cNvPr>
          <p:cNvSpPr txBox="1">
            <a:spLocks/>
          </p:cNvSpPr>
          <p:nvPr/>
        </p:nvSpPr>
        <p:spPr>
          <a:xfrm>
            <a:off x="0" y="35357"/>
            <a:ext cx="4410075" cy="576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Roboto Condensed Light"/>
              <a:buChar char="●"/>
              <a:defRPr sz="18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15000"/>
              </a:lnSpc>
              <a:spcBef>
                <a:spcPts val="1600"/>
              </a:spcBef>
              <a:spcAft>
                <a:spcPts val="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15000"/>
              </a:lnSpc>
              <a:spcBef>
                <a:spcPts val="1600"/>
              </a:spcBef>
              <a:spcAft>
                <a:spcPts val="1600"/>
              </a:spcAft>
              <a:buClr>
                <a:schemeClr val="lt1"/>
              </a:buClr>
              <a:buSzPts val="1400"/>
              <a:buFont typeface="Roboto Condensed Light"/>
              <a:buChar char="■"/>
              <a:defRPr sz="1400" b="0" i="0" u="none" strike="noStrike" cap="none">
                <a:solidFill>
                  <a:schemeClr val="lt1"/>
                </a:solidFill>
                <a:latin typeface="Roboto Condensed Light"/>
                <a:ea typeface="Roboto Condensed Light"/>
                <a:cs typeface="Roboto Condensed Light"/>
                <a:sym typeface="Roboto Condensed Light"/>
              </a:defRPr>
            </a:lvl9pPr>
          </a:lstStyle>
          <a:p>
            <a:pPr marL="0" indent="0">
              <a:buFont typeface="Roboto Condensed Light"/>
              <a:buNone/>
            </a:pPr>
            <a:r>
              <a:rPr lang="en-US" sz="3200" b="1" dirty="0">
                <a:solidFill>
                  <a:schemeClr val="tx1"/>
                </a:solidFill>
                <a:latin typeface="Times New Roman" panose="02020603050405020304" pitchFamily="18" charset="0"/>
                <a:cs typeface="Times New Roman" panose="02020603050405020304" pitchFamily="18" charset="0"/>
              </a:rPr>
              <a:t>METRICS</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6887973-B7C4-1B48-F275-2E896DE7AC21}"/>
              </a:ext>
            </a:extLst>
          </p:cNvPr>
          <p:cNvSpPr txBox="1"/>
          <p:nvPr/>
        </p:nvSpPr>
        <p:spPr>
          <a:xfrm>
            <a:off x="1417320" y="600799"/>
            <a:ext cx="5602607"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SPRINT BURNDOWN CHART </a:t>
            </a: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E56F997-118A-773A-0DD6-2C0C73A4D548}"/>
              </a:ext>
            </a:extLst>
          </p:cNvPr>
          <p:cNvPicPr>
            <a:picLocks noChangeAspect="1"/>
          </p:cNvPicPr>
          <p:nvPr/>
        </p:nvPicPr>
        <p:blipFill rotWithShape="1">
          <a:blip r:embed="rId3"/>
          <a:srcRect r="10296"/>
          <a:stretch/>
        </p:blipFill>
        <p:spPr>
          <a:xfrm>
            <a:off x="0" y="1049867"/>
            <a:ext cx="9144000" cy="4093633"/>
          </a:xfrm>
          <a:prstGeom prst="rect">
            <a:avLst/>
          </a:prstGeom>
        </p:spPr>
      </p:pic>
    </p:spTree>
    <p:extLst>
      <p:ext uri="{BB962C8B-B14F-4D97-AF65-F5344CB8AC3E}">
        <p14:creationId xmlns:p14="http://schemas.microsoft.com/office/powerpoint/2010/main" val="3286410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7" name="TextBox 16">
            <a:extLst>
              <a:ext uri="{FF2B5EF4-FFF2-40B4-BE49-F238E27FC236}">
                <a16:creationId xmlns:a16="http://schemas.microsoft.com/office/drawing/2014/main" id="{15187D2A-BDE9-3D29-044E-E85A610D8521}"/>
              </a:ext>
            </a:extLst>
          </p:cNvPr>
          <p:cNvSpPr txBox="1"/>
          <p:nvPr/>
        </p:nvSpPr>
        <p:spPr>
          <a:xfrm>
            <a:off x="1028700" y="412760"/>
            <a:ext cx="3360420" cy="830997"/>
          </a:xfrm>
          <a:prstGeom prst="rect">
            <a:avLst/>
          </a:prstGeom>
          <a:noFill/>
        </p:spPr>
        <p:txBody>
          <a:bodyPr wrap="square">
            <a:spAutoFit/>
          </a:bodyPr>
          <a:lstStyle/>
          <a:p>
            <a:r>
              <a:rPr lang="en-US" sz="2400" b="1" dirty="0">
                <a:solidFill>
                  <a:schemeClr val="tx1"/>
                </a:solidFill>
                <a:latin typeface="Times New Roman" panose="02020603050405020304" pitchFamily="18" charset="0"/>
                <a:cs typeface="Times New Roman" panose="02020603050405020304" pitchFamily="18" charset="0"/>
              </a:rPr>
              <a:t>     RETROSPECTIVE </a:t>
            </a:r>
            <a:br>
              <a:rPr lang="en-IN" sz="2400" b="1" dirty="0">
                <a:solidFill>
                  <a:schemeClr val="tx1"/>
                </a:solidFill>
                <a:latin typeface="Times New Roman" panose="02020603050405020304" pitchFamily="18" charset="0"/>
                <a:cs typeface="Times New Roman" panose="02020603050405020304" pitchFamily="18" charset="0"/>
              </a:rPr>
            </a:br>
            <a:endParaRPr lang="en-IN" sz="2400" dirty="0"/>
          </a:p>
        </p:txBody>
      </p:sp>
      <p:sp>
        <p:nvSpPr>
          <p:cNvPr id="3" name="TextBox 2">
            <a:extLst>
              <a:ext uri="{FF2B5EF4-FFF2-40B4-BE49-F238E27FC236}">
                <a16:creationId xmlns:a16="http://schemas.microsoft.com/office/drawing/2014/main" id="{72ECDCC1-EDEC-98CB-D01A-F159FFB56348}"/>
              </a:ext>
            </a:extLst>
          </p:cNvPr>
          <p:cNvSpPr txBox="1"/>
          <p:nvPr/>
        </p:nvSpPr>
        <p:spPr>
          <a:xfrm>
            <a:off x="134679" y="864781"/>
            <a:ext cx="6790660" cy="4390987"/>
          </a:xfrm>
          <a:prstGeom prst="rect">
            <a:avLst/>
          </a:prstGeom>
          <a:noFill/>
        </p:spPr>
        <p:txBody>
          <a:bodyPr wrap="square">
            <a:spAutoFit/>
          </a:bodyPr>
          <a:lstStyle/>
          <a:p>
            <a:r>
              <a:rPr lang="en-IN" sz="1600" dirty="0">
                <a:highlight>
                  <a:srgbClr val="FFFF00"/>
                </a:highlight>
                <a:latin typeface="Times New Roman" panose="02020603050405020304" pitchFamily="18" charset="0"/>
                <a:cs typeface="Times New Roman" panose="02020603050405020304" pitchFamily="18" charset="0"/>
              </a:rPr>
              <a:t>What went well? </a:t>
            </a:r>
          </a:p>
          <a:p>
            <a:endParaRPr lang="en-IN" sz="1600" dirty="0">
              <a:highlight>
                <a:srgbClr val="FFFF00"/>
              </a:highlight>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We have planned and distributed the tasks in a organised way and executed it. Team meetings were conducted on time with out fail to get the updates from team members.</a:t>
            </a:r>
          </a:p>
          <a:p>
            <a:endParaRPr lang="en-IN" sz="1600" dirty="0">
              <a:latin typeface="Times New Roman" panose="02020603050405020304" pitchFamily="18" charset="0"/>
              <a:cs typeface="Times New Roman" panose="02020603050405020304" pitchFamily="18" charset="0"/>
            </a:endParaRPr>
          </a:p>
          <a:p>
            <a:r>
              <a:rPr lang="en-IN" sz="1600" dirty="0">
                <a:highlight>
                  <a:srgbClr val="FFFF00"/>
                </a:highlight>
                <a:latin typeface="Times New Roman" panose="02020603050405020304" pitchFamily="18" charset="0"/>
                <a:cs typeface="Times New Roman" panose="02020603050405020304" pitchFamily="18" charset="0"/>
              </a:rPr>
              <a:t>What needs improvement?</a:t>
            </a:r>
          </a:p>
          <a:p>
            <a:endParaRPr lang="en-IN" sz="1600" dirty="0">
              <a:highlight>
                <a:srgbClr val="FFFF00"/>
              </a:highlight>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Co-ordination and communication between team members can be improved so that it will avoid reworking. Team members must complete their tasks on time with out fail.</a:t>
            </a:r>
          </a:p>
          <a:p>
            <a:endParaRPr lang="en-IN" sz="1600" dirty="0">
              <a:latin typeface="Times New Roman" panose="02020603050405020304" pitchFamily="18" charset="0"/>
              <a:cs typeface="Times New Roman" panose="02020603050405020304" pitchFamily="18" charset="0"/>
            </a:endParaRPr>
          </a:p>
          <a:p>
            <a:r>
              <a:rPr lang="en-IN" sz="1600" dirty="0">
                <a:highlight>
                  <a:srgbClr val="FFFF00"/>
                </a:highlight>
                <a:latin typeface="Times New Roman" panose="02020603050405020304" pitchFamily="18" charset="0"/>
                <a:cs typeface="Times New Roman" panose="02020603050405020304" pitchFamily="18" charset="0"/>
              </a:rPr>
              <a:t>Next steps:</a:t>
            </a:r>
          </a:p>
          <a:p>
            <a:endParaRPr lang="en-IN" sz="1600" dirty="0">
              <a:highlight>
                <a:srgbClr val="FFFF00"/>
              </a:highlight>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We are going to maintain status report from next sprint so that we can note down the team members status and their updates. We are going to put a deadline for user stories earlier so that we have some time for unexpected last minute tasks.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5" name="TextBox 4">
            <a:extLst>
              <a:ext uri="{FF2B5EF4-FFF2-40B4-BE49-F238E27FC236}">
                <a16:creationId xmlns:a16="http://schemas.microsoft.com/office/drawing/2014/main" id="{D5A6184E-3F78-CB25-A0EA-2C2CE29456BA}"/>
              </a:ext>
            </a:extLst>
          </p:cNvPr>
          <p:cNvSpPr txBox="1"/>
          <p:nvPr/>
        </p:nvSpPr>
        <p:spPr>
          <a:xfrm>
            <a:off x="436880" y="0"/>
            <a:ext cx="45720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SPRINT 5</a:t>
            </a:r>
            <a:endParaRPr lang="en-IN" sz="3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8929F4A-804A-6EB4-6526-378B76956A4E}"/>
              </a:ext>
            </a:extLst>
          </p:cNvPr>
          <p:cNvPicPr>
            <a:picLocks noChangeAspect="1"/>
          </p:cNvPicPr>
          <p:nvPr/>
        </p:nvPicPr>
        <p:blipFill>
          <a:blip r:embed="rId3"/>
          <a:stretch>
            <a:fillRect/>
          </a:stretch>
        </p:blipFill>
        <p:spPr>
          <a:xfrm>
            <a:off x="7467455" y="-2008"/>
            <a:ext cx="1676545" cy="754445"/>
          </a:xfrm>
          <a:prstGeom prst="rect">
            <a:avLst/>
          </a:prstGeom>
        </p:spPr>
      </p:pic>
      <p:pic>
        <p:nvPicPr>
          <p:cNvPr id="2" name="Picture 2" descr="What is Sprint Planning in Agile | Clockwise">
            <a:extLst>
              <a:ext uri="{FF2B5EF4-FFF2-40B4-BE49-F238E27FC236}">
                <a16:creationId xmlns:a16="http://schemas.microsoft.com/office/drawing/2014/main" id="{596F9FD9-8A23-0969-C880-381DE8F06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752437"/>
            <a:ext cx="9015412" cy="4341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TextBox 2">
            <a:extLst>
              <a:ext uri="{FF2B5EF4-FFF2-40B4-BE49-F238E27FC236}">
                <a16:creationId xmlns:a16="http://schemas.microsoft.com/office/drawing/2014/main" id="{6251B1A5-F8D8-187C-1FEC-FAF25FB05108}"/>
              </a:ext>
            </a:extLst>
          </p:cNvPr>
          <p:cNvSpPr txBox="1"/>
          <p:nvPr/>
        </p:nvSpPr>
        <p:spPr>
          <a:xfrm>
            <a:off x="171450" y="177582"/>
            <a:ext cx="7212330" cy="523220"/>
          </a:xfrm>
          <a:prstGeom prst="rect">
            <a:avLst/>
          </a:prstGeom>
          <a:noFill/>
        </p:spPr>
        <p:txBody>
          <a:bodyPr wrap="square">
            <a:spAutoFit/>
          </a:bodyPr>
          <a:lstStyle/>
          <a:p>
            <a:r>
              <a:rPr lang="en-IN" sz="2800" b="1" kern="0" dirty="0">
                <a:effectLst/>
                <a:latin typeface="Times New Roman" panose="02020603050405020304" pitchFamily="18" charset="0"/>
                <a:ea typeface="Times New Roman" panose="02020603050405020304" pitchFamily="18" charset="0"/>
                <a:cs typeface="Times New Roman" panose="02020603050405020304" pitchFamily="18" charset="0"/>
              </a:rPr>
              <a:t>Stories planned and committed for Sprint 5</a:t>
            </a:r>
            <a:endParaRPr lang="en-IN" sz="28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7591F730-2AEA-5518-95AB-A4FA2D0CE32A}"/>
              </a:ext>
            </a:extLst>
          </p:cNvPr>
          <p:cNvGraphicFramePr>
            <a:graphicFrameLocks noGrp="1"/>
          </p:cNvGraphicFramePr>
          <p:nvPr>
            <p:extLst>
              <p:ext uri="{D42A27DB-BD31-4B8C-83A1-F6EECF244321}">
                <p14:modId xmlns:p14="http://schemas.microsoft.com/office/powerpoint/2010/main" val="3306119710"/>
              </p:ext>
            </p:extLst>
          </p:nvPr>
        </p:nvGraphicFramePr>
        <p:xfrm>
          <a:off x="0" y="700802"/>
          <a:ext cx="9144000" cy="5319047"/>
        </p:xfrm>
        <a:graphic>
          <a:graphicData uri="http://schemas.openxmlformats.org/drawingml/2006/table">
            <a:tbl>
              <a:tblPr firstRow="1" firstCol="1" bandRow="1">
                <a:tableStyleId>{6B5681E7-3F6B-493A-A081-50176DB923CF}</a:tableStyleId>
              </a:tblPr>
              <a:tblGrid>
                <a:gridCol w="776747">
                  <a:extLst>
                    <a:ext uri="{9D8B030D-6E8A-4147-A177-3AD203B41FA5}">
                      <a16:colId xmlns:a16="http://schemas.microsoft.com/office/drawing/2014/main" val="3381838162"/>
                    </a:ext>
                  </a:extLst>
                </a:gridCol>
                <a:gridCol w="7110520">
                  <a:extLst>
                    <a:ext uri="{9D8B030D-6E8A-4147-A177-3AD203B41FA5}">
                      <a16:colId xmlns:a16="http://schemas.microsoft.com/office/drawing/2014/main" val="3745553139"/>
                    </a:ext>
                  </a:extLst>
                </a:gridCol>
                <a:gridCol w="1256733">
                  <a:extLst>
                    <a:ext uri="{9D8B030D-6E8A-4147-A177-3AD203B41FA5}">
                      <a16:colId xmlns:a16="http://schemas.microsoft.com/office/drawing/2014/main" val="397321189"/>
                    </a:ext>
                  </a:extLst>
                </a:gridCol>
              </a:tblGrid>
              <a:tr h="538552">
                <a:tc>
                  <a:txBody>
                    <a:bodyPr/>
                    <a:lstStyle/>
                    <a:p>
                      <a:r>
                        <a:rPr lang="en-US" sz="1800" b="1" kern="100">
                          <a:effectLst/>
                          <a:latin typeface="Times New Roman" panose="02020603050405020304" pitchFamily="18" charset="0"/>
                          <a:cs typeface="Times New Roman" panose="02020603050405020304" pitchFamily="18" charset="0"/>
                        </a:rPr>
                        <a:t>ID</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800" b="1" kern="100" dirty="0">
                          <a:effectLst/>
                          <a:latin typeface="Times New Roman" panose="02020603050405020304" pitchFamily="18" charset="0"/>
                          <a:cs typeface="Times New Roman" panose="02020603050405020304" pitchFamily="18" charset="0"/>
                        </a:rPr>
                        <a:t>             Summary</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rgbClr val="92D050"/>
                    </a:solidFill>
                  </a:tcPr>
                </a:tc>
                <a:tc>
                  <a:txBody>
                    <a:bodyPr/>
                    <a:lstStyle/>
                    <a:p>
                      <a:r>
                        <a:rPr lang="en-IN" sz="1800" b="1" kern="100" dirty="0">
                          <a:effectLst/>
                          <a:latin typeface="Times New Roman" panose="02020603050405020304" pitchFamily="18" charset="0"/>
                          <a:cs typeface="Times New Roman" panose="02020603050405020304" pitchFamily="18" charset="0"/>
                        </a:rPr>
                        <a:t>Status </a:t>
                      </a:r>
                      <a:endParaRPr lang="en-IN" sz="1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rgbClr val="92D050"/>
                    </a:solidFill>
                  </a:tcPr>
                </a:tc>
                <a:extLst>
                  <a:ext uri="{0D108BD9-81ED-4DB2-BD59-A6C34878D82A}">
                    <a16:rowId xmlns:a16="http://schemas.microsoft.com/office/drawing/2014/main" val="918097857"/>
                  </a:ext>
                </a:extLst>
              </a:tr>
              <a:tr h="607173">
                <a:tc>
                  <a:txBody>
                    <a:bodyPr/>
                    <a:lstStyle/>
                    <a:p>
                      <a:r>
                        <a:rPr lang="en-US" sz="1800" kern="100" dirty="0">
                          <a:effectLst/>
                          <a:latin typeface="Times New Roman" panose="02020603050405020304" pitchFamily="18" charset="0"/>
                          <a:cs typeface="Times New Roman" panose="02020603050405020304" pitchFamily="18" charset="0"/>
                        </a:rPr>
                        <a:t> </a:t>
                      </a:r>
                      <a:endParaRPr lang="en-IN" sz="1800" kern="100" dirty="0">
                        <a:effectLst/>
                        <a:latin typeface="Times New Roman" panose="02020603050405020304" pitchFamily="18" charset="0"/>
                        <a:cs typeface="Times New Roman" panose="02020603050405020304" pitchFamily="18" charset="0"/>
                      </a:endParaRPr>
                    </a:p>
                    <a:p>
                      <a:r>
                        <a:rPr lang="en-US" sz="1800" kern="100" dirty="0">
                          <a:effectLst/>
                          <a:latin typeface="Times New Roman" panose="02020603050405020304" pitchFamily="18" charset="0"/>
                          <a:cs typeface="Times New Roman" panose="02020603050405020304" pitchFamily="18" charset="0"/>
                        </a:rPr>
                        <a:t>Cov-24</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As a registered user I want to see the play the button in the Bluetooth screen page so that I can start searching for infected users near my location.</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800" kern="100" dirty="0">
                          <a:effectLst/>
                          <a:latin typeface="Times New Roman" panose="02020603050405020304" pitchFamily="18" charset="0"/>
                          <a:cs typeface="Times New Roman" panose="02020603050405020304" pitchFamily="18" charset="0"/>
                        </a:rPr>
                        <a:t>To be Done</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833239574"/>
                  </a:ext>
                </a:extLst>
              </a:tr>
              <a:tr h="607173">
                <a:tc>
                  <a:txBody>
                    <a:bodyPr/>
                    <a:lstStyle/>
                    <a:p>
                      <a:r>
                        <a:rPr lang="en-US"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cs typeface="Times New Roman" panose="02020603050405020304" pitchFamily="18" charset="0"/>
                      </a:endParaRPr>
                    </a:p>
                    <a:p>
                      <a:r>
                        <a:rPr lang="en-US" sz="1800" kern="100">
                          <a:effectLst/>
                          <a:latin typeface="Times New Roman" panose="02020603050405020304" pitchFamily="18" charset="0"/>
                          <a:cs typeface="Times New Roman" panose="02020603050405020304" pitchFamily="18" charset="0"/>
                        </a:rPr>
                        <a:t>Cov-25</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800" kern="100" dirty="0">
                          <a:effectLst/>
                          <a:latin typeface="Times New Roman" panose="02020603050405020304" pitchFamily="18" charset="0"/>
                          <a:cs typeface="Times New Roman" panose="02020603050405020304" pitchFamily="18" charset="0"/>
                        </a:rPr>
                        <a:t>As a registered user I want to see the pause button in the Bluetooth screen page so that I can stop scanning for infected users in the application.</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To be Done</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2942304165"/>
                  </a:ext>
                </a:extLst>
              </a:tr>
              <a:tr h="176440">
                <a:tc>
                  <a:txBody>
                    <a:bodyPr/>
                    <a:lstStyle/>
                    <a:p>
                      <a:pPr algn="ctr"/>
                      <a:r>
                        <a:rPr lang="en-US" sz="1800" kern="100" dirty="0">
                          <a:effectLst/>
                          <a:latin typeface="Times New Roman" panose="02020603050405020304" pitchFamily="18" charset="0"/>
                          <a:cs typeface="Times New Roman" panose="02020603050405020304" pitchFamily="18" charset="0"/>
                        </a:rPr>
                        <a:t>Cov-26</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800" kern="100" dirty="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kern="100" dirty="0">
                          <a:effectLst/>
                          <a:latin typeface="Times New Roman" panose="02020603050405020304" pitchFamily="18" charset="0"/>
                          <a:cs typeface="Times New Roman" panose="02020603050405020304" pitchFamily="18" charset="0"/>
                        </a:rPr>
                        <a:t>As a registered user I want to see the option for marking as covid 19 infected person in settings page so that I can update my status whenever I diagnosed with covid.</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dirty="0">
                          <a:effectLst/>
                          <a:latin typeface="Times New Roman" panose="02020603050405020304" pitchFamily="18" charset="0"/>
                          <a:cs typeface="Times New Roman" panose="02020603050405020304" pitchFamily="18" charset="0"/>
                        </a:rPr>
                        <a:t>To be Done</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552367783"/>
                  </a:ext>
                </a:extLst>
              </a:tr>
              <a:tr h="575147">
                <a:tc>
                  <a:txBody>
                    <a:bodyPr/>
                    <a:lstStyle/>
                    <a:p>
                      <a:r>
                        <a:rPr lang="en-US" sz="1800" kern="100">
                          <a:effectLst/>
                          <a:latin typeface="Times New Roman" panose="02020603050405020304" pitchFamily="18" charset="0"/>
                          <a:cs typeface="Times New Roman" panose="02020603050405020304" pitchFamily="18" charset="0"/>
                        </a:rPr>
                        <a:t>Cov-27</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dirty="0">
                          <a:effectLst/>
                          <a:latin typeface="Times New Roman" panose="02020603050405020304" pitchFamily="18" charset="0"/>
                          <a:cs typeface="Times New Roman" panose="02020603050405020304" pitchFamily="18" charset="0"/>
                        </a:rPr>
                        <a:t>As a registered user I should be able to send my application QR code to my friend to add in the friend list.</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To be Done</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145152587"/>
                  </a:ext>
                </a:extLst>
              </a:tr>
              <a:tr h="133697">
                <a:tc>
                  <a:txBody>
                    <a:bodyPr/>
                    <a:lstStyle/>
                    <a:p>
                      <a:r>
                        <a:rPr lang="en-US" sz="1800" kern="100">
                          <a:effectLst/>
                          <a:latin typeface="Times New Roman" panose="02020603050405020304" pitchFamily="18" charset="0"/>
                          <a:cs typeface="Times New Roman" panose="02020603050405020304" pitchFamily="18" charset="0"/>
                        </a:rPr>
                        <a:t>Cov-28</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As a registered user I want to see the option for deleting my account in settings page so that I can delete my account.</a:t>
                      </a:r>
                    </a:p>
                    <a:p>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To be Done</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3786255149"/>
                  </a:ext>
                </a:extLst>
              </a:tr>
              <a:tr h="528663">
                <a:tc>
                  <a:txBody>
                    <a:bodyPr/>
                    <a:lstStyle/>
                    <a:p>
                      <a:r>
                        <a:rPr lang="en-US" sz="1800" kern="100">
                          <a:effectLst/>
                          <a:latin typeface="Times New Roman" panose="02020603050405020304" pitchFamily="18" charset="0"/>
                          <a:cs typeface="Times New Roman" panose="02020603050405020304" pitchFamily="18" charset="0"/>
                        </a:rPr>
                        <a:t>Cov-29</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As a registered user I should be able to white list my trusted friends.</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To be Done</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4215077238"/>
                  </a:ext>
                </a:extLst>
              </a:tr>
              <a:tr h="528663">
                <a:tc>
                  <a:txBody>
                    <a:bodyPr/>
                    <a:lstStyle/>
                    <a:p>
                      <a:r>
                        <a:rPr lang="en-US" sz="1800" kern="100">
                          <a:effectLst/>
                          <a:latin typeface="Times New Roman" panose="02020603050405020304" pitchFamily="18" charset="0"/>
                          <a:cs typeface="Times New Roman" panose="02020603050405020304" pitchFamily="18" charset="0"/>
                        </a:rPr>
                        <a:t>Cov-30</a:t>
                      </a:r>
                      <a:endParaRPr lang="en-I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a:effectLst/>
                          <a:latin typeface="Times New Roman" panose="02020603050405020304" pitchFamily="18" charset="0"/>
                          <a:cs typeface="Times New Roman" panose="02020603050405020304" pitchFamily="18" charset="0"/>
                        </a:rPr>
                        <a:t>As a registered user I should be able to remove the friends from white list.</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18" marR="6718" marT="6718" marB="0" anchor="b">
                    <a:solidFill>
                      <a:schemeClr val="bg2">
                        <a:lumMod val="20000"/>
                        <a:lumOff val="80000"/>
                      </a:schemeClr>
                    </a:solidFill>
                  </a:tcPr>
                </a:tc>
                <a:tc>
                  <a:txBody>
                    <a:bodyPr/>
                    <a:lstStyle/>
                    <a:p>
                      <a:r>
                        <a:rPr lang="en-IN" sz="1800" kern="100" dirty="0">
                          <a:effectLst/>
                          <a:latin typeface="Times New Roman" panose="02020603050405020304" pitchFamily="18" charset="0"/>
                          <a:cs typeface="Times New Roman" panose="02020603050405020304" pitchFamily="18" charset="0"/>
                        </a:rPr>
                        <a:t>To be Done</a:t>
                      </a:r>
                      <a:endPar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0765" marR="6718" marT="6718" marB="0" anchor="ctr">
                    <a:solidFill>
                      <a:schemeClr val="bg2">
                        <a:lumMod val="20000"/>
                        <a:lumOff val="80000"/>
                      </a:schemeClr>
                    </a:solidFill>
                  </a:tcPr>
                </a:tc>
                <a:extLst>
                  <a:ext uri="{0D108BD9-81ED-4DB2-BD59-A6C34878D82A}">
                    <a16:rowId xmlns:a16="http://schemas.microsoft.com/office/drawing/2014/main" val="2208169214"/>
                  </a:ext>
                </a:extLst>
              </a:tr>
            </a:tbl>
          </a:graphicData>
        </a:graphic>
      </p:graphicFrame>
    </p:spTree>
    <p:extLst>
      <p:ext uri="{BB962C8B-B14F-4D97-AF65-F5344CB8AC3E}">
        <p14:creationId xmlns:p14="http://schemas.microsoft.com/office/powerpoint/2010/main" val="3824761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extBox 2">
            <a:extLst>
              <a:ext uri="{FF2B5EF4-FFF2-40B4-BE49-F238E27FC236}">
                <a16:creationId xmlns:a16="http://schemas.microsoft.com/office/drawing/2014/main" id="{1CD9969C-9C97-6416-10C7-36AA154EC289}"/>
              </a:ext>
            </a:extLst>
          </p:cNvPr>
          <p:cNvSpPr txBox="1"/>
          <p:nvPr/>
        </p:nvSpPr>
        <p:spPr>
          <a:xfrm>
            <a:off x="1748790" y="0"/>
            <a:ext cx="4572000"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App Logo</a:t>
            </a:r>
            <a:endParaRPr lang="en-IN"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1569B4-7693-9568-C9A3-9F8EC19DC93C}"/>
              </a:ext>
            </a:extLst>
          </p:cNvPr>
          <p:cNvPicPr>
            <a:picLocks noChangeAspect="1"/>
          </p:cNvPicPr>
          <p:nvPr/>
        </p:nvPicPr>
        <p:blipFill rotWithShape="1">
          <a:blip r:embed="rId3"/>
          <a:srcRect l="36356" t="33901" r="36048" b="33851"/>
          <a:stretch/>
        </p:blipFill>
        <p:spPr>
          <a:xfrm>
            <a:off x="1918911" y="1275906"/>
            <a:ext cx="4401879" cy="2977117"/>
          </a:xfrm>
          <a:prstGeom prst="rect">
            <a:avLst/>
          </a:prstGeom>
        </p:spPr>
      </p:pic>
    </p:spTree>
    <p:extLst>
      <p:ext uri="{BB962C8B-B14F-4D97-AF65-F5344CB8AC3E}">
        <p14:creationId xmlns:p14="http://schemas.microsoft.com/office/powerpoint/2010/main" val="87241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2"/>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grpSp>
        <p:nvGrpSpPr>
          <p:cNvPr id="362" name="Google Shape;362;p32"/>
          <p:cNvGrpSpPr/>
          <p:nvPr/>
        </p:nvGrpSpPr>
        <p:grpSpPr>
          <a:xfrm>
            <a:off x="4396002" y="465959"/>
            <a:ext cx="2736410" cy="4222433"/>
            <a:chOff x="2112475" y="238125"/>
            <a:chExt cx="3395050" cy="5238750"/>
          </a:xfrm>
        </p:grpSpPr>
        <p:sp>
          <p:nvSpPr>
            <p:cNvPr id="363" name="Google Shape;363;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002035">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2035">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2035">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2035">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2"/>
          <p:cNvSpPr txBox="1">
            <a:spLocks noGrp="1"/>
          </p:cNvSpPr>
          <p:nvPr>
            <p:ph type="body" idx="4294967295"/>
          </p:nvPr>
        </p:nvSpPr>
        <p:spPr>
          <a:xfrm>
            <a:off x="735806" y="465959"/>
            <a:ext cx="2843701" cy="4396200"/>
          </a:xfrm>
          <a:prstGeom prst="rect">
            <a:avLst/>
          </a:prstGeom>
        </p:spPr>
        <p:txBody>
          <a:bodyPr spcFirstLastPara="1" wrap="square" lIns="0" tIns="0" rIns="0" bIns="0" anchor="ctr" anchorCtr="0">
            <a:noAutofit/>
          </a:bodyPr>
          <a:lstStyle/>
          <a:p>
            <a:pPr marL="0" indent="0">
              <a:buNone/>
            </a:pPr>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DEMO SPRINT 4</a:t>
            </a:r>
          </a:p>
          <a:p>
            <a:pPr marL="0" lvl="0" indent="0" algn="l" rtl="0">
              <a:spcBef>
                <a:spcPts val="0"/>
              </a:spcBef>
              <a:spcAft>
                <a:spcPts val="0"/>
              </a:spcAft>
              <a:buNone/>
            </a:pPr>
            <a:endParaRPr lang="en-US" sz="2800" dirty="0">
              <a:solidFill>
                <a:schemeClr val="l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2800" dirty="0">
              <a:solidFill>
                <a:schemeClr val="l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42" name="Picture 2" descr="Demo Images – Browse 35,671 Stock Photos, Vectors, and Video | Adobe Stock">
            <a:extLst>
              <a:ext uri="{FF2B5EF4-FFF2-40B4-BE49-F238E27FC236}">
                <a16:creationId xmlns:a16="http://schemas.microsoft.com/office/drawing/2014/main" id="{5294DD55-BD4A-8C48-04FB-211ACE9DF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28" y="845001"/>
            <a:ext cx="2639628" cy="3456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4"/>
          <p:cNvSpPr txBox="1">
            <a:spLocks noGrp="1"/>
          </p:cNvSpPr>
          <p:nvPr>
            <p:ph type="title" idx="4294967295"/>
          </p:nvPr>
        </p:nvSpPr>
        <p:spPr>
          <a:xfrm>
            <a:off x="550500" y="759800"/>
            <a:ext cx="6107700" cy="396300"/>
          </a:xfrm>
          <a:prstGeom prst="rect">
            <a:avLst/>
          </a:prstGeom>
        </p:spPr>
        <p:txBody>
          <a:bodyPr spcFirstLastPara="1" wrap="square" lIns="0" tIns="0" rIns="0" bIns="0" anchor="b" anchorCtr="0">
            <a:noAutofit/>
          </a:bodyPr>
          <a:lstStyle/>
          <a:p>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 ROLES</a:t>
            </a:r>
            <a:r>
              <a:rPr lang="en-US" altLang="ko-KR"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ko-KR"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sz="2800" dirty="0">
              <a:solidFill>
                <a:schemeClr val="tx1"/>
              </a:solidFill>
              <a:effectLst>
                <a:outerShdw blurRad="38100" dist="38100" dir="2700000" algn="tl">
                  <a:srgbClr val="000000">
                    <a:alpha val="43137"/>
                  </a:srgbClr>
                </a:outerShdw>
              </a:effectLst>
            </a:endParaRPr>
          </a:p>
        </p:txBody>
      </p:sp>
      <p:sp>
        <p:nvSpPr>
          <p:cNvPr id="581" name="Google Shape;581;p44"/>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583" name="Google Shape;583;p44"/>
          <p:cNvSpPr txBox="1"/>
          <p:nvPr/>
        </p:nvSpPr>
        <p:spPr>
          <a:xfrm>
            <a:off x="583937" y="3714951"/>
            <a:ext cx="1425000" cy="702600"/>
          </a:xfrm>
          <a:prstGeom prst="rect">
            <a:avLst/>
          </a:prstGeom>
          <a:noFill/>
          <a:ln>
            <a:noFill/>
          </a:ln>
        </p:spPr>
        <p:txBody>
          <a:bodyPr spcFirstLastPara="1" wrap="square" lIns="0" tIns="0" rIns="0" bIns="0" anchor="t" anchorCtr="0">
            <a:noAutofit/>
          </a:bodyPr>
          <a:lstStyle/>
          <a:p>
            <a:pPr marL="27305" marR="5080" indent="-15240">
              <a:lnSpc>
                <a:spcPct val="116100"/>
              </a:lnSpc>
              <a:spcBef>
                <a:spcPts val="95"/>
              </a:spcBef>
            </a:pPr>
            <a:r>
              <a:rPr lang="en-IN" spc="-35" dirty="0">
                <a:latin typeface="Times New Roman" panose="02020603050405020304" pitchFamily="18" charset="0"/>
                <a:cs typeface="Times New Roman" panose="02020603050405020304" pitchFamily="18" charset="0"/>
              </a:rPr>
              <a:t>    </a:t>
            </a:r>
            <a:r>
              <a:rPr lang="en-IN" sz="1400" b="1" spc="-35" dirty="0">
                <a:solidFill>
                  <a:schemeClr val="tx1"/>
                </a:solidFill>
                <a:latin typeface="Times New Roman" panose="02020603050405020304" pitchFamily="18" charset="0"/>
                <a:cs typeface="Times New Roman" panose="02020603050405020304" pitchFamily="18" charset="0"/>
              </a:rPr>
              <a:t>Sai Sindhu</a:t>
            </a:r>
            <a:r>
              <a:rPr lang="en-IN" sz="1400" b="1" spc="-115" dirty="0">
                <a:solidFill>
                  <a:schemeClr val="tx1"/>
                </a:solidFill>
                <a:latin typeface="Times New Roman" panose="02020603050405020304" pitchFamily="18" charset="0"/>
                <a:cs typeface="Times New Roman" panose="02020603050405020304" pitchFamily="18" charset="0"/>
              </a:rPr>
              <a:t> </a:t>
            </a:r>
          </a:p>
          <a:p>
            <a:pPr marL="27305" marR="5080" indent="-15240">
              <a:lnSpc>
                <a:spcPct val="116100"/>
              </a:lnSpc>
              <a:spcBef>
                <a:spcPts val="95"/>
              </a:spcBef>
            </a:pPr>
            <a:r>
              <a:rPr lang="en-IN" sz="1400" b="1" spc="-1315" dirty="0">
                <a:solidFill>
                  <a:schemeClr val="tx1"/>
                </a:solidFill>
                <a:latin typeface="Times New Roman" panose="02020603050405020304" pitchFamily="18" charset="0"/>
                <a:cs typeface="Times New Roman" panose="02020603050405020304" pitchFamily="18" charset="0"/>
              </a:rPr>
              <a:t>       </a:t>
            </a:r>
            <a:r>
              <a:rPr lang="en-IN" sz="1400" b="1" spc="-75" dirty="0">
                <a:solidFill>
                  <a:schemeClr val="tx1"/>
                </a:solidFill>
                <a:latin typeface="Times New Roman" panose="02020603050405020304" pitchFamily="18" charset="0"/>
                <a:cs typeface="Times New Roman" panose="02020603050405020304" pitchFamily="18" charset="0"/>
              </a:rPr>
              <a:t>      Developer</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85" name="Google Shape;585;p44"/>
          <p:cNvSpPr txBox="1"/>
          <p:nvPr/>
        </p:nvSpPr>
        <p:spPr>
          <a:xfrm>
            <a:off x="3313179" y="3714951"/>
            <a:ext cx="1425000" cy="702600"/>
          </a:xfrm>
          <a:prstGeom prst="rect">
            <a:avLst/>
          </a:prstGeom>
          <a:noFill/>
          <a:ln>
            <a:noFill/>
          </a:ln>
        </p:spPr>
        <p:txBody>
          <a:bodyPr spcFirstLastPara="1" wrap="square" lIns="0" tIns="0" rIns="0" bIns="0" anchor="t" anchorCtr="0">
            <a:noAutofit/>
          </a:bodyPr>
          <a:lstStyle/>
          <a:p>
            <a:pPr marL="27305" marR="5080" indent="-15240">
              <a:lnSpc>
                <a:spcPct val="116100"/>
              </a:lnSpc>
              <a:spcBef>
                <a:spcPts val="95"/>
              </a:spcBef>
            </a:pPr>
            <a:r>
              <a:rPr lang="en-IN" sz="1400" b="1" spc="-35" dirty="0">
                <a:latin typeface="Times New Roman" panose="02020603050405020304" pitchFamily="18" charset="0"/>
                <a:cs typeface="Times New Roman" panose="02020603050405020304" pitchFamily="18" charset="0"/>
              </a:rPr>
              <a:t>      Anil Babu</a:t>
            </a:r>
            <a:r>
              <a:rPr lang="en-IN" sz="1400" b="1" spc="-115" dirty="0">
                <a:latin typeface="Times New Roman" panose="02020603050405020304" pitchFamily="18" charset="0"/>
                <a:cs typeface="Times New Roman" panose="02020603050405020304" pitchFamily="18" charset="0"/>
              </a:rPr>
              <a:t> </a:t>
            </a:r>
          </a:p>
          <a:p>
            <a:pPr marL="27305" marR="5080" indent="-15240">
              <a:lnSpc>
                <a:spcPct val="116100"/>
              </a:lnSpc>
              <a:spcBef>
                <a:spcPts val="95"/>
              </a:spcBef>
            </a:pPr>
            <a:r>
              <a:rPr lang="en-IN" sz="1400" b="1" spc="-1315" dirty="0">
                <a:latin typeface="Times New Roman" panose="02020603050405020304" pitchFamily="18" charset="0"/>
                <a:cs typeface="Times New Roman" panose="02020603050405020304" pitchFamily="18" charset="0"/>
              </a:rPr>
              <a:t>       </a:t>
            </a:r>
            <a:r>
              <a:rPr lang="en-IN" sz="1400" b="1" spc="-75" dirty="0">
                <a:latin typeface="Times New Roman" panose="02020603050405020304" pitchFamily="18" charset="0"/>
                <a:cs typeface="Times New Roman" panose="02020603050405020304" pitchFamily="18" charset="0"/>
              </a:rPr>
              <a:t>         Developer</a:t>
            </a:r>
            <a:endParaRPr dirty="0">
              <a:latin typeface="News Cycle"/>
              <a:ea typeface="News Cycle"/>
              <a:cs typeface="News Cycle"/>
              <a:sym typeface="News Cycle"/>
            </a:endParaRPr>
          </a:p>
        </p:txBody>
      </p:sp>
      <p:sp>
        <p:nvSpPr>
          <p:cNvPr id="589" name="Google Shape;589;p44"/>
          <p:cNvSpPr txBox="1"/>
          <p:nvPr/>
        </p:nvSpPr>
        <p:spPr>
          <a:xfrm>
            <a:off x="6343651" y="3714951"/>
            <a:ext cx="1425000" cy="702600"/>
          </a:xfrm>
          <a:prstGeom prst="rect">
            <a:avLst/>
          </a:prstGeom>
          <a:noFill/>
          <a:ln>
            <a:noFill/>
          </a:ln>
        </p:spPr>
        <p:txBody>
          <a:bodyPr spcFirstLastPara="1" wrap="square" lIns="0" tIns="0" rIns="0" bIns="0" anchor="t" anchorCtr="0">
            <a:noAutofit/>
          </a:bodyPr>
          <a:lstStyle/>
          <a:p>
            <a:pPr marL="210815" marR="5080" indent="-198750">
              <a:lnSpc>
                <a:spcPct val="116100"/>
              </a:lnSpc>
              <a:spcBef>
                <a:spcPts val="100"/>
              </a:spcBef>
            </a:pPr>
            <a:r>
              <a:rPr lang="en-IN" sz="1400" b="1" spc="-111" dirty="0">
                <a:solidFill>
                  <a:schemeClr val="tx1"/>
                </a:solidFill>
                <a:latin typeface="Times New Roman" panose="02020603050405020304" pitchFamily="18" charset="0"/>
                <a:cs typeface="Times New Roman" panose="02020603050405020304" pitchFamily="18" charset="0"/>
              </a:rPr>
              <a:t>Anivi </a:t>
            </a:r>
            <a:r>
              <a:rPr lang="en-IN" sz="1400" b="1" spc="-160" dirty="0">
                <a:solidFill>
                  <a:schemeClr val="tx1"/>
                </a:solidFill>
                <a:latin typeface="Times New Roman" panose="02020603050405020304" pitchFamily="18" charset="0"/>
                <a:cs typeface="Times New Roman" panose="02020603050405020304" pitchFamily="18" charset="0"/>
              </a:rPr>
              <a:t>R</a:t>
            </a:r>
            <a:r>
              <a:rPr lang="en-IN" sz="1400" b="1" spc="45" dirty="0">
                <a:solidFill>
                  <a:schemeClr val="tx1"/>
                </a:solidFill>
                <a:latin typeface="Times New Roman" panose="02020603050405020304" pitchFamily="18" charset="0"/>
                <a:cs typeface="Times New Roman" panose="02020603050405020304" pitchFamily="18" charset="0"/>
              </a:rPr>
              <a:t>e</a:t>
            </a:r>
            <a:r>
              <a:rPr lang="en-IN" sz="1400" b="1" spc="-11" dirty="0">
                <a:solidFill>
                  <a:schemeClr val="tx1"/>
                </a:solidFill>
                <a:latin typeface="Times New Roman" panose="02020603050405020304" pitchFamily="18" charset="0"/>
                <a:cs typeface="Times New Roman" panose="02020603050405020304" pitchFamily="18" charset="0"/>
              </a:rPr>
              <a:t>dd</a:t>
            </a:r>
            <a:r>
              <a:rPr lang="en-IN" sz="1400" b="1" spc="100" dirty="0">
                <a:solidFill>
                  <a:schemeClr val="tx1"/>
                </a:solidFill>
                <a:latin typeface="Times New Roman" panose="02020603050405020304" pitchFamily="18" charset="0"/>
                <a:cs typeface="Times New Roman" panose="02020603050405020304" pitchFamily="18" charset="0"/>
              </a:rPr>
              <a:t>y</a:t>
            </a:r>
          </a:p>
          <a:p>
            <a:pPr marL="210815" marR="5080" indent="-198750">
              <a:lnSpc>
                <a:spcPct val="116100"/>
              </a:lnSpc>
              <a:spcBef>
                <a:spcPts val="100"/>
              </a:spcBef>
            </a:pPr>
            <a:r>
              <a:rPr lang="en-IN" sz="1400" b="1" spc="100" dirty="0">
                <a:solidFill>
                  <a:schemeClr val="tx1"/>
                </a:solidFill>
                <a:latin typeface="Times New Roman" panose="02020603050405020304" pitchFamily="18" charset="0"/>
                <a:cs typeface="Times New Roman" panose="02020603050405020304" pitchFamily="18" charset="0"/>
              </a:rPr>
              <a:t>  </a:t>
            </a:r>
            <a:r>
              <a:rPr lang="en-IN" sz="1400" b="1" spc="-71" dirty="0">
                <a:solidFill>
                  <a:schemeClr val="tx1"/>
                </a:solidFill>
                <a:latin typeface="Times New Roman" panose="02020603050405020304" pitchFamily="18" charset="0"/>
                <a:cs typeface="Times New Roman" panose="02020603050405020304" pitchFamily="18" charset="0"/>
              </a:rPr>
              <a:t>Developer</a:t>
            </a:r>
            <a:endParaRPr lang="en-IN" sz="1400" b="1" dirty="0">
              <a:solidFill>
                <a:schemeClr val="tx1"/>
              </a:solidFill>
              <a:latin typeface="Times New Roman" panose="02020603050405020304" pitchFamily="18" charset="0"/>
              <a:cs typeface="Times New Roman" panose="02020603050405020304" pitchFamily="18" charset="0"/>
            </a:endParaRPr>
          </a:p>
        </p:txBody>
      </p:sp>
      <p:pic>
        <p:nvPicPr>
          <p:cNvPr id="4" name="Picture Placeholder 13">
            <a:extLst>
              <a:ext uri="{FF2B5EF4-FFF2-40B4-BE49-F238E27FC236}">
                <a16:creationId xmlns:a16="http://schemas.microsoft.com/office/drawing/2014/main" id="{C8BD4C9F-47F7-1125-4423-73713465F2E5}"/>
              </a:ext>
            </a:extLst>
          </p:cNvPr>
          <p:cNvPicPr>
            <a:picLocks noChangeAspect="1"/>
          </p:cNvPicPr>
          <p:nvPr/>
        </p:nvPicPr>
        <p:blipFill>
          <a:blip r:embed="rId3" cstate="print">
            <a:extLst>
              <a:ext uri="{28A0092B-C50C-407E-A947-70E740481C1C}">
                <a14:useLocalDpi xmlns:a14="http://schemas.microsoft.com/office/drawing/2010/main" val="0"/>
              </a:ext>
            </a:extLst>
          </a:blip>
          <a:srcRect t="12536" b="12536"/>
          <a:stretch>
            <a:fillRect/>
          </a:stretch>
        </p:blipFill>
        <p:spPr>
          <a:xfrm>
            <a:off x="2801544" y="1391273"/>
            <a:ext cx="2448271" cy="2208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Placeholder 10">
            <a:extLst>
              <a:ext uri="{FF2B5EF4-FFF2-40B4-BE49-F238E27FC236}">
                <a16:creationId xmlns:a16="http://schemas.microsoft.com/office/drawing/2014/main" id="{7F897F58-DE4D-19FE-1BFB-9655328C9043}"/>
              </a:ext>
            </a:extLst>
          </p:cNvPr>
          <p:cNvPicPr>
            <a:picLocks noChangeAspect="1"/>
          </p:cNvPicPr>
          <p:nvPr/>
        </p:nvPicPr>
        <p:blipFill>
          <a:blip r:embed="rId4" cstate="print">
            <a:extLst>
              <a:ext uri="{28A0092B-C50C-407E-A947-70E740481C1C}">
                <a14:useLocalDpi xmlns:a14="http://schemas.microsoft.com/office/drawing/2010/main" val="0"/>
              </a:ext>
            </a:extLst>
          </a:blip>
          <a:srcRect t="1559" b="1559"/>
          <a:stretch>
            <a:fillRect/>
          </a:stretch>
        </p:blipFill>
        <p:spPr>
          <a:xfrm>
            <a:off x="92072" y="1391273"/>
            <a:ext cx="2295909" cy="2208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Placeholder 15">
            <a:extLst>
              <a:ext uri="{FF2B5EF4-FFF2-40B4-BE49-F238E27FC236}">
                <a16:creationId xmlns:a16="http://schemas.microsoft.com/office/drawing/2014/main" id="{A19CE1A3-06B0-8706-FA8F-15EB7437D934}"/>
              </a:ext>
            </a:extLst>
          </p:cNvPr>
          <p:cNvPicPr>
            <a:picLocks noChangeAspect="1"/>
          </p:cNvPicPr>
          <p:nvPr/>
        </p:nvPicPr>
        <p:blipFill>
          <a:blip r:embed="rId5" cstate="print">
            <a:extLst>
              <a:ext uri="{28A0092B-C50C-407E-A947-70E740481C1C}">
                <a14:useLocalDpi xmlns:a14="http://schemas.microsoft.com/office/drawing/2010/main" val="0"/>
              </a:ext>
            </a:extLst>
          </a:blip>
          <a:srcRect t="12500" b="12500"/>
          <a:stretch>
            <a:fillRect/>
          </a:stretch>
        </p:blipFill>
        <p:spPr>
          <a:xfrm>
            <a:off x="5529264" y="1391273"/>
            <a:ext cx="2298886" cy="2208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825506" y="-57704"/>
            <a:ext cx="5740400" cy="584775"/>
          </a:xfrm>
          <a:prstGeom prst="rect">
            <a:avLst/>
          </a:prstGeom>
          <a:noFill/>
        </p:spPr>
        <p:txBody>
          <a:bodyPr wrap="square">
            <a:spAutoFit/>
          </a:bodyPr>
          <a:lstStyle/>
          <a:p>
            <a:pPr marL="0" indent="0">
              <a:buNone/>
            </a:pPr>
            <a:r>
              <a:rPr lang="en-US" sz="3200" b="1" dirty="0">
                <a:solidFill>
                  <a:schemeClr val="tx1"/>
                </a:solidFill>
                <a:latin typeface="Times New Roman" panose="02020603050405020304" pitchFamily="18" charset="0"/>
                <a:cs typeface="Times New Roman" panose="02020603050405020304" pitchFamily="18" charset="0"/>
              </a:rPr>
              <a:t>PROJECT DEMO SPRINT 4</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41922" y="444477"/>
            <a:ext cx="53964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Project Demo:</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C06E1231-685E-8ACB-1079-F00EFFE798AE}"/>
              </a:ext>
            </a:extLst>
          </p:cNvPr>
          <p:cNvPicPr>
            <a:picLocks noChangeAspect="1"/>
          </p:cNvPicPr>
          <p:nvPr/>
        </p:nvPicPr>
        <p:blipFill>
          <a:blip r:embed="rId3"/>
          <a:stretch>
            <a:fillRect/>
          </a:stretch>
        </p:blipFill>
        <p:spPr>
          <a:xfrm>
            <a:off x="0" y="806027"/>
            <a:ext cx="2929851" cy="4337473"/>
          </a:xfrm>
          <a:prstGeom prst="rect">
            <a:avLst/>
          </a:prstGeom>
        </p:spPr>
      </p:pic>
      <p:pic>
        <p:nvPicPr>
          <p:cNvPr id="8" name="Picture 7">
            <a:extLst>
              <a:ext uri="{FF2B5EF4-FFF2-40B4-BE49-F238E27FC236}">
                <a16:creationId xmlns:a16="http://schemas.microsoft.com/office/drawing/2014/main" id="{009C8A35-7133-BC71-413C-FDEB3B99F130}"/>
              </a:ext>
            </a:extLst>
          </p:cNvPr>
          <p:cNvPicPr>
            <a:picLocks noChangeAspect="1"/>
          </p:cNvPicPr>
          <p:nvPr/>
        </p:nvPicPr>
        <p:blipFill rotWithShape="1">
          <a:blip r:embed="rId4"/>
          <a:srcRect r="2212"/>
          <a:stretch/>
        </p:blipFill>
        <p:spPr>
          <a:xfrm>
            <a:off x="3026498" y="806027"/>
            <a:ext cx="3189602" cy="4337473"/>
          </a:xfrm>
          <a:prstGeom prst="rect">
            <a:avLst/>
          </a:prstGeom>
        </p:spPr>
      </p:pic>
      <p:pic>
        <p:nvPicPr>
          <p:cNvPr id="9" name="Picture 8">
            <a:extLst>
              <a:ext uri="{FF2B5EF4-FFF2-40B4-BE49-F238E27FC236}">
                <a16:creationId xmlns:a16="http://schemas.microsoft.com/office/drawing/2014/main" id="{943CE109-C032-E727-1761-AC2EA78573EB}"/>
              </a:ext>
            </a:extLst>
          </p:cNvPr>
          <p:cNvPicPr>
            <a:picLocks noChangeAspect="1"/>
          </p:cNvPicPr>
          <p:nvPr/>
        </p:nvPicPr>
        <p:blipFill rotWithShape="1">
          <a:blip r:embed="rId5"/>
          <a:srcRect r="1704"/>
          <a:stretch/>
        </p:blipFill>
        <p:spPr>
          <a:xfrm>
            <a:off x="6312747" y="806027"/>
            <a:ext cx="2831253" cy="433747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825506" y="-57704"/>
            <a:ext cx="5740400" cy="584775"/>
          </a:xfrm>
          <a:prstGeom prst="rect">
            <a:avLst/>
          </a:prstGeom>
          <a:noFill/>
        </p:spPr>
        <p:txBody>
          <a:bodyPr wrap="square">
            <a:spAutoFit/>
          </a:bodyPr>
          <a:lstStyle/>
          <a:p>
            <a:pPr marL="0" indent="0">
              <a:buNone/>
            </a:pPr>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41922" y="444477"/>
            <a:ext cx="53964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Welcome Page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1" descr="Graphical user interface, text&#10;&#10;Description automatically generated">
            <a:extLst>
              <a:ext uri="{FF2B5EF4-FFF2-40B4-BE49-F238E27FC236}">
                <a16:creationId xmlns:a16="http://schemas.microsoft.com/office/drawing/2014/main" id="{2B578BB5-45F2-C0A3-FE36-0264E474A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2" y="948691"/>
            <a:ext cx="9102078" cy="41947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4108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959060" y="-116356"/>
            <a:ext cx="5740400"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0" y="437642"/>
            <a:ext cx="53964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Onboarding Screen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screenshot of a video game&#10;&#10;Description automatically generated">
            <a:extLst>
              <a:ext uri="{FF2B5EF4-FFF2-40B4-BE49-F238E27FC236}">
                <a16:creationId xmlns:a16="http://schemas.microsoft.com/office/drawing/2014/main" id="{797B11D2-D9FB-F9CD-F445-0C5AA31B4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 y="1005542"/>
            <a:ext cx="9178290" cy="413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696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651511" y="-137031"/>
            <a:ext cx="5740400"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220000" y="416967"/>
            <a:ext cx="53964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Login Page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CE1CD0BF-17D3-4A11-2FC3-F4808DF4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56148"/>
            <a:ext cx="9143999" cy="418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52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901910" y="-120202"/>
            <a:ext cx="5740400" cy="1569660"/>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0" y="463668"/>
            <a:ext cx="53964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Registration Page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617792F0-F760-AAE3-735E-25A92F270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1500"/>
            <a:ext cx="9144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840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639148" y="-57704"/>
            <a:ext cx="5740400"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0" y="448944"/>
            <a:ext cx="53964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Home Page After Login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screenshot of a video game&#10;&#10;Description automatically generated">
            <a:extLst>
              <a:ext uri="{FF2B5EF4-FFF2-40B4-BE49-F238E27FC236}">
                <a16:creationId xmlns:a16="http://schemas.microsoft.com/office/drawing/2014/main" id="{6F70CB9E-B542-E63D-D028-938A6FC0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5593"/>
            <a:ext cx="9144000" cy="413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43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7" name="TextBox 6">
            <a:extLst>
              <a:ext uri="{FF2B5EF4-FFF2-40B4-BE49-F238E27FC236}">
                <a16:creationId xmlns:a16="http://schemas.microsoft.com/office/drawing/2014/main" id="{3A1FFBDD-962C-7F1C-4D11-10428CB12A5B}"/>
              </a:ext>
            </a:extLst>
          </p:cNvPr>
          <p:cNvSpPr txBox="1"/>
          <p:nvPr/>
        </p:nvSpPr>
        <p:spPr>
          <a:xfrm>
            <a:off x="720090" y="-53842"/>
            <a:ext cx="5823657"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9F52557A-3CBD-A76D-05DB-BF535E1DF862}"/>
              </a:ext>
            </a:extLst>
          </p:cNvPr>
          <p:cNvSpPr>
            <a:spLocks noChangeArrowheads="1"/>
          </p:cNvSpPr>
          <p:nvPr/>
        </p:nvSpPr>
        <p:spPr bwMode="auto">
          <a:xfrm>
            <a:off x="211618" y="407823"/>
            <a:ext cx="998811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Friends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1" descr="A screenshot of a computer&#10;&#10;Description automatically generated with medium confidence">
            <a:extLst>
              <a:ext uri="{FF2B5EF4-FFF2-40B4-BE49-F238E27FC236}">
                <a16:creationId xmlns:a16="http://schemas.microsoft.com/office/drawing/2014/main" id="{81514559-2BD2-BA4B-99CC-2F55AE38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0926"/>
            <a:ext cx="9144000" cy="418257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8459BEE2-19BA-E407-C9BC-564D4CA091B6}"/>
              </a:ext>
            </a:extLst>
          </p:cNvPr>
          <p:cNvSpPr>
            <a:spLocks noChangeArrowheads="1"/>
          </p:cNvSpPr>
          <p:nvPr/>
        </p:nvSpPr>
        <p:spPr bwMode="auto">
          <a:xfrm>
            <a:off x="983848" y="4800339"/>
            <a:ext cx="99881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75894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8" name="TextBox 7">
            <a:extLst>
              <a:ext uri="{FF2B5EF4-FFF2-40B4-BE49-F238E27FC236}">
                <a16:creationId xmlns:a16="http://schemas.microsoft.com/office/drawing/2014/main" id="{3D309D58-D8ED-DAA7-167B-B28FF9274668}"/>
              </a:ext>
            </a:extLst>
          </p:cNvPr>
          <p:cNvSpPr txBox="1"/>
          <p:nvPr/>
        </p:nvSpPr>
        <p:spPr>
          <a:xfrm>
            <a:off x="1748790" y="-15000"/>
            <a:ext cx="4772819"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FC25C26B-FC9B-043A-2BA7-CE91DAEB64FD}"/>
              </a:ext>
            </a:extLst>
          </p:cNvPr>
          <p:cNvSpPr>
            <a:spLocks noChangeArrowheads="1"/>
          </p:cNvSpPr>
          <p:nvPr/>
        </p:nvSpPr>
        <p:spPr bwMode="auto">
          <a:xfrm>
            <a:off x="49265" y="323120"/>
            <a:ext cx="25453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Settings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1">
            <a:extLst>
              <a:ext uri="{FF2B5EF4-FFF2-40B4-BE49-F238E27FC236}">
                <a16:creationId xmlns:a16="http://schemas.microsoft.com/office/drawing/2014/main" id="{3CB003C4-F765-70CA-6F04-22E4090CB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1555"/>
            <a:ext cx="9144000" cy="417194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6FA93191-5150-4F4B-0D7A-9016791943A5}"/>
              </a:ext>
            </a:extLst>
          </p:cNvPr>
          <p:cNvSpPr>
            <a:spLocks noChangeArrowheads="1"/>
          </p:cNvSpPr>
          <p:nvPr/>
        </p:nvSpPr>
        <p:spPr bwMode="auto">
          <a:xfrm>
            <a:off x="1418477" y="4696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01204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8" name="TextBox 7">
            <a:extLst>
              <a:ext uri="{FF2B5EF4-FFF2-40B4-BE49-F238E27FC236}">
                <a16:creationId xmlns:a16="http://schemas.microsoft.com/office/drawing/2014/main" id="{3D309D58-D8ED-DAA7-167B-B28FF9274668}"/>
              </a:ext>
            </a:extLst>
          </p:cNvPr>
          <p:cNvSpPr txBox="1"/>
          <p:nvPr/>
        </p:nvSpPr>
        <p:spPr>
          <a:xfrm>
            <a:off x="1748790" y="-15000"/>
            <a:ext cx="4772819"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6FA93191-5150-4F4B-0D7A-9016791943A5}"/>
              </a:ext>
            </a:extLst>
          </p:cNvPr>
          <p:cNvSpPr>
            <a:spLocks noChangeArrowheads="1"/>
          </p:cNvSpPr>
          <p:nvPr/>
        </p:nvSpPr>
        <p:spPr bwMode="auto">
          <a:xfrm>
            <a:off x="1418477" y="4696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2D9ED97B-1D31-D57B-2AF0-417B6E464168}"/>
              </a:ext>
            </a:extLst>
          </p:cNvPr>
          <p:cNvPicPr>
            <a:picLocks noChangeAspect="1"/>
          </p:cNvPicPr>
          <p:nvPr/>
        </p:nvPicPr>
        <p:blipFill>
          <a:blip r:embed="rId3"/>
          <a:stretch>
            <a:fillRect/>
          </a:stretch>
        </p:blipFill>
        <p:spPr>
          <a:xfrm>
            <a:off x="0" y="1062218"/>
            <a:ext cx="9144000" cy="4081282"/>
          </a:xfrm>
          <a:prstGeom prst="rect">
            <a:avLst/>
          </a:prstGeom>
        </p:spPr>
      </p:pic>
      <p:sp>
        <p:nvSpPr>
          <p:cNvPr id="5" name="TextBox 4">
            <a:extLst>
              <a:ext uri="{FF2B5EF4-FFF2-40B4-BE49-F238E27FC236}">
                <a16:creationId xmlns:a16="http://schemas.microsoft.com/office/drawing/2014/main" id="{712C3A9E-91EA-7FA5-09C9-2DA924760F17}"/>
              </a:ext>
            </a:extLst>
          </p:cNvPr>
          <p:cNvSpPr txBox="1"/>
          <p:nvPr/>
        </p:nvSpPr>
        <p:spPr>
          <a:xfrm>
            <a:off x="118533" y="662108"/>
            <a:ext cx="4572000" cy="461665"/>
          </a:xfrm>
          <a:prstGeom prst="rect">
            <a:avLst/>
          </a:prstGeom>
          <a:noFill/>
        </p:spPr>
        <p:txBody>
          <a:bodyPr wrap="square">
            <a:spAutoFit/>
          </a:bodyPr>
          <a:lstStyle/>
          <a:p>
            <a:r>
              <a:rPr lang="en-US" sz="2400" b="1" kern="100" dirty="0">
                <a:solidFill>
                  <a:srgbClr val="374151"/>
                </a:solidFill>
                <a:latin typeface="Times New Roman" panose="02020603050405020304" pitchFamily="18" charset="0"/>
                <a:ea typeface="Calibri" panose="020F0502020204030204" pitchFamily="34" charset="0"/>
                <a:cs typeface="Times New Roman" panose="02020603050405020304" pitchFamily="18" charset="0"/>
              </a:rPr>
              <a:t>Friends List  </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3798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8" name="TextBox 7">
            <a:extLst>
              <a:ext uri="{FF2B5EF4-FFF2-40B4-BE49-F238E27FC236}">
                <a16:creationId xmlns:a16="http://schemas.microsoft.com/office/drawing/2014/main" id="{3D309D58-D8ED-DAA7-167B-B28FF9274668}"/>
              </a:ext>
            </a:extLst>
          </p:cNvPr>
          <p:cNvSpPr txBox="1"/>
          <p:nvPr/>
        </p:nvSpPr>
        <p:spPr>
          <a:xfrm>
            <a:off x="1748790" y="-15000"/>
            <a:ext cx="4772819"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FC25C26B-FC9B-043A-2BA7-CE91DAEB64FD}"/>
              </a:ext>
            </a:extLst>
          </p:cNvPr>
          <p:cNvSpPr>
            <a:spLocks noChangeArrowheads="1"/>
          </p:cNvSpPr>
          <p:nvPr/>
        </p:nvSpPr>
        <p:spPr bwMode="auto">
          <a:xfrm>
            <a:off x="0" y="494517"/>
            <a:ext cx="32425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Edi</a:t>
            </a:r>
            <a:r>
              <a:rPr lang="en-US" alt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 Profile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6FA93191-5150-4F4B-0D7A-9016791943A5}"/>
              </a:ext>
            </a:extLst>
          </p:cNvPr>
          <p:cNvSpPr>
            <a:spLocks noChangeArrowheads="1"/>
          </p:cNvSpPr>
          <p:nvPr/>
        </p:nvSpPr>
        <p:spPr bwMode="auto">
          <a:xfrm>
            <a:off x="1418477" y="4696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7D1E22E6-33F8-CA9D-BFDF-574B055E75BD}"/>
              </a:ext>
            </a:extLst>
          </p:cNvPr>
          <p:cNvPicPr>
            <a:picLocks noChangeAspect="1"/>
          </p:cNvPicPr>
          <p:nvPr/>
        </p:nvPicPr>
        <p:blipFill rotWithShape="1">
          <a:blip r:embed="rId3"/>
          <a:srcRect r="1939"/>
          <a:stretch/>
        </p:blipFill>
        <p:spPr>
          <a:xfrm>
            <a:off x="0" y="1061784"/>
            <a:ext cx="9144000" cy="4081716"/>
          </a:xfrm>
          <a:prstGeom prst="rect">
            <a:avLst/>
          </a:prstGeom>
        </p:spPr>
      </p:pic>
    </p:spTree>
    <p:extLst>
      <p:ext uri="{BB962C8B-B14F-4D97-AF65-F5344CB8AC3E}">
        <p14:creationId xmlns:p14="http://schemas.microsoft.com/office/powerpoint/2010/main" val="1511116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4"/>
          <p:cNvSpPr txBox="1">
            <a:spLocks noGrp="1"/>
          </p:cNvSpPr>
          <p:nvPr>
            <p:ph type="title" idx="4294967295"/>
          </p:nvPr>
        </p:nvSpPr>
        <p:spPr>
          <a:xfrm>
            <a:off x="550500" y="759800"/>
            <a:ext cx="61077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 ROLES</a:t>
            </a:r>
            <a:r>
              <a:rPr lang="en-US" altLang="ko-KR"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ko-KR"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sz="2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81" name="Google Shape;581;p44"/>
          <p:cNvSpPr txBox="1">
            <a:spLocks noGrp="1"/>
          </p:cNvSpPr>
          <p:nvPr>
            <p:ph type="sldNum" idx="12"/>
          </p:nvPr>
        </p:nvSpPr>
        <p:spPr>
          <a:xfrm>
            <a:off x="8556125" y="4688650"/>
            <a:ext cx="359100" cy="4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583" name="Google Shape;583;p44"/>
          <p:cNvSpPr txBox="1"/>
          <p:nvPr/>
        </p:nvSpPr>
        <p:spPr>
          <a:xfrm>
            <a:off x="555309" y="3410595"/>
            <a:ext cx="1425000" cy="7026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endParaRPr dirty="0">
              <a:latin typeface="News Cycle"/>
              <a:ea typeface="News Cycle"/>
              <a:cs typeface="News Cycle"/>
              <a:sym typeface="News Cycle"/>
            </a:endParaRPr>
          </a:p>
        </p:txBody>
      </p:sp>
      <p:sp>
        <p:nvSpPr>
          <p:cNvPr id="585" name="Google Shape;585;p44"/>
          <p:cNvSpPr txBox="1"/>
          <p:nvPr/>
        </p:nvSpPr>
        <p:spPr>
          <a:xfrm>
            <a:off x="2449822" y="3410595"/>
            <a:ext cx="1425000" cy="7026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endParaRPr dirty="0">
              <a:latin typeface="News Cycle"/>
              <a:ea typeface="News Cycle"/>
              <a:cs typeface="News Cycle"/>
              <a:sym typeface="News Cycle"/>
            </a:endParaRPr>
          </a:p>
        </p:txBody>
      </p:sp>
      <p:sp>
        <p:nvSpPr>
          <p:cNvPr id="587" name="Google Shape;587;p44"/>
          <p:cNvSpPr txBox="1"/>
          <p:nvPr/>
        </p:nvSpPr>
        <p:spPr>
          <a:xfrm>
            <a:off x="4344335" y="3410595"/>
            <a:ext cx="1425000" cy="7026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endParaRPr dirty="0">
              <a:latin typeface="News Cycle"/>
              <a:ea typeface="News Cycle"/>
              <a:cs typeface="News Cycle"/>
              <a:sym typeface="News Cycle"/>
            </a:endParaRPr>
          </a:p>
        </p:txBody>
      </p:sp>
      <p:sp>
        <p:nvSpPr>
          <p:cNvPr id="589" name="Google Shape;589;p44"/>
          <p:cNvSpPr txBox="1"/>
          <p:nvPr/>
        </p:nvSpPr>
        <p:spPr>
          <a:xfrm>
            <a:off x="6238848" y="3410595"/>
            <a:ext cx="1425000" cy="7026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endParaRPr dirty="0">
              <a:latin typeface="News Cycle"/>
              <a:ea typeface="News Cycle"/>
              <a:cs typeface="News Cycle"/>
              <a:sym typeface="News Cycle"/>
            </a:endParaRPr>
          </a:p>
        </p:txBody>
      </p:sp>
      <p:pic>
        <p:nvPicPr>
          <p:cNvPr id="19" name="Picture Placeholder 8">
            <a:extLst>
              <a:ext uri="{FF2B5EF4-FFF2-40B4-BE49-F238E27FC236}">
                <a16:creationId xmlns:a16="http://schemas.microsoft.com/office/drawing/2014/main" id="{BC8C1A1B-43ED-C103-1695-286E9F77FF6D}"/>
              </a:ext>
            </a:extLst>
          </p:cNvPr>
          <p:cNvPicPr>
            <a:picLocks noChangeAspect="1"/>
          </p:cNvPicPr>
          <p:nvPr/>
        </p:nvPicPr>
        <p:blipFill>
          <a:blip r:embed="rId3" cstate="print">
            <a:extLst>
              <a:ext uri="{28A0092B-C50C-407E-A947-70E740481C1C}">
                <a14:useLocalDpi xmlns:a14="http://schemas.microsoft.com/office/drawing/2010/main" val="0"/>
              </a:ext>
            </a:extLst>
          </a:blip>
          <a:srcRect t="12536" b="12536"/>
          <a:stretch>
            <a:fillRect/>
          </a:stretch>
        </p:blipFill>
        <p:spPr>
          <a:xfrm>
            <a:off x="97563" y="1195856"/>
            <a:ext cx="2416302" cy="24972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Placeholder 10">
            <a:extLst>
              <a:ext uri="{FF2B5EF4-FFF2-40B4-BE49-F238E27FC236}">
                <a16:creationId xmlns:a16="http://schemas.microsoft.com/office/drawing/2014/main" id="{475F8234-2CC5-DDA8-85E5-F2FA7D3C2FA0}"/>
              </a:ext>
            </a:extLst>
          </p:cNvPr>
          <p:cNvPicPr>
            <a:picLocks noChangeAspect="1"/>
          </p:cNvPicPr>
          <p:nvPr/>
        </p:nvPicPr>
        <p:blipFill>
          <a:blip r:embed="rId4" cstate="print">
            <a:extLst>
              <a:ext uri="{28A0092B-C50C-407E-A947-70E740481C1C}">
                <a14:useLocalDpi xmlns:a14="http://schemas.microsoft.com/office/drawing/2010/main" val="0"/>
              </a:ext>
            </a:extLst>
          </a:blip>
          <a:srcRect l="1565" r="1565"/>
          <a:stretch>
            <a:fillRect/>
          </a:stretch>
        </p:blipFill>
        <p:spPr>
          <a:xfrm>
            <a:off x="2763628" y="1259630"/>
            <a:ext cx="2416303" cy="24335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Placeholder 12">
            <a:extLst>
              <a:ext uri="{FF2B5EF4-FFF2-40B4-BE49-F238E27FC236}">
                <a16:creationId xmlns:a16="http://schemas.microsoft.com/office/drawing/2014/main" id="{F6500928-70A0-9AD1-5490-CA465F585DB4}"/>
              </a:ext>
            </a:extLst>
          </p:cNvPr>
          <p:cNvPicPr>
            <a:picLocks noChangeAspect="1"/>
          </p:cNvPicPr>
          <p:nvPr/>
        </p:nvPicPr>
        <p:blipFill>
          <a:blip r:embed="rId5" cstate="print">
            <a:extLst>
              <a:ext uri="{28A0092B-C50C-407E-A947-70E740481C1C}">
                <a14:useLocalDpi xmlns:a14="http://schemas.microsoft.com/office/drawing/2010/main" val="0"/>
              </a:ext>
            </a:extLst>
          </a:blip>
          <a:srcRect t="7910" b="7910"/>
          <a:stretch>
            <a:fillRect/>
          </a:stretch>
        </p:blipFill>
        <p:spPr>
          <a:xfrm>
            <a:off x="5400675" y="1261943"/>
            <a:ext cx="2437611" cy="24335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a:extLst>
              <a:ext uri="{FF2B5EF4-FFF2-40B4-BE49-F238E27FC236}">
                <a16:creationId xmlns:a16="http://schemas.microsoft.com/office/drawing/2014/main" id="{A7E29682-C959-A416-AA23-C3B47739F6DE}"/>
              </a:ext>
            </a:extLst>
          </p:cNvPr>
          <p:cNvSpPr txBox="1"/>
          <p:nvPr/>
        </p:nvSpPr>
        <p:spPr>
          <a:xfrm>
            <a:off x="-400049" y="3793903"/>
            <a:ext cx="3328988" cy="1025152"/>
          </a:xfrm>
          <a:prstGeom prst="rect">
            <a:avLst/>
          </a:prstGeom>
          <a:noFill/>
        </p:spPr>
        <p:txBody>
          <a:bodyPr wrap="square" rtlCol="0">
            <a:spAutoFit/>
          </a:bodyPr>
          <a:lstStyle/>
          <a:p>
            <a:pPr marL="1009625" marR="861038" indent="-141602" algn="ctr">
              <a:lnSpc>
                <a:spcPct val="116100"/>
              </a:lnSpc>
              <a:spcBef>
                <a:spcPts val="95"/>
              </a:spcBef>
            </a:pPr>
            <a:r>
              <a:rPr lang="en-IN" sz="1600" b="1" spc="-75" dirty="0">
                <a:solidFill>
                  <a:schemeClr val="tx1"/>
                </a:solidFill>
                <a:latin typeface="Times New Roman" panose="02020603050405020304" pitchFamily="18" charset="0"/>
                <a:cs typeface="Times New Roman" panose="02020603050405020304" pitchFamily="18" charset="0"/>
              </a:rPr>
              <a:t>Sahith </a:t>
            </a:r>
            <a:r>
              <a:rPr lang="en-IN" sz="1600" b="1" spc="-71" dirty="0">
                <a:solidFill>
                  <a:schemeClr val="tx1"/>
                </a:solidFill>
                <a:latin typeface="Times New Roman" panose="02020603050405020304" pitchFamily="18" charset="0"/>
                <a:cs typeface="Times New Roman" panose="02020603050405020304" pitchFamily="18" charset="0"/>
              </a:rPr>
              <a:t> </a:t>
            </a:r>
          </a:p>
          <a:p>
            <a:pPr marL="1009625" marR="861038" indent="-141602" algn="ctr">
              <a:lnSpc>
                <a:spcPct val="116100"/>
              </a:lnSpc>
              <a:spcBef>
                <a:spcPts val="95"/>
              </a:spcBef>
            </a:pPr>
            <a:r>
              <a:rPr lang="en-IN" sz="1600" b="1" spc="51" dirty="0">
                <a:solidFill>
                  <a:schemeClr val="tx1"/>
                </a:solidFill>
                <a:latin typeface="Times New Roman" panose="02020603050405020304" pitchFamily="18" charset="0"/>
                <a:cs typeface="Times New Roman" panose="02020603050405020304" pitchFamily="18" charset="0"/>
              </a:rPr>
              <a:t>Q</a:t>
            </a:r>
            <a:r>
              <a:rPr lang="en-IN" sz="1600" b="1" spc="-51" dirty="0">
                <a:solidFill>
                  <a:schemeClr val="tx1"/>
                </a:solidFill>
                <a:latin typeface="Times New Roman" panose="02020603050405020304" pitchFamily="18" charset="0"/>
                <a:cs typeface="Times New Roman" panose="02020603050405020304" pitchFamily="18" charset="0"/>
              </a:rPr>
              <a:t>uality</a:t>
            </a:r>
            <a:endParaRPr lang="en-IN" sz="1600" b="1" dirty="0">
              <a:solidFill>
                <a:schemeClr val="tx1"/>
              </a:solidFill>
              <a:latin typeface="Times New Roman" panose="02020603050405020304" pitchFamily="18" charset="0"/>
              <a:cs typeface="Times New Roman" panose="02020603050405020304" pitchFamily="18" charset="0"/>
            </a:endParaRPr>
          </a:p>
          <a:p>
            <a:pPr algn="ctr">
              <a:spcBef>
                <a:spcPts val="811"/>
              </a:spcBef>
            </a:pPr>
            <a:r>
              <a:rPr lang="en-IN" sz="1600" b="1" spc="-105" dirty="0">
                <a:solidFill>
                  <a:schemeClr val="tx1"/>
                </a:solidFill>
                <a:latin typeface="Times New Roman" panose="02020603050405020304" pitchFamily="18" charset="0"/>
                <a:cs typeface="Times New Roman" panose="02020603050405020304" pitchFamily="18" charset="0"/>
              </a:rPr>
              <a:t>Analyst/Tester</a:t>
            </a:r>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A39C2A0-73CE-3EA9-6A00-29B850BC4C1E}"/>
              </a:ext>
            </a:extLst>
          </p:cNvPr>
          <p:cNvSpPr txBox="1"/>
          <p:nvPr/>
        </p:nvSpPr>
        <p:spPr>
          <a:xfrm>
            <a:off x="1392528" y="3833659"/>
            <a:ext cx="5433332" cy="830997"/>
          </a:xfrm>
          <a:prstGeom prst="rect">
            <a:avLst/>
          </a:prstGeom>
          <a:noFill/>
        </p:spPr>
        <p:txBody>
          <a:bodyPr wrap="square">
            <a:spAutoFit/>
          </a:bodyPr>
          <a:lstStyle/>
          <a:p>
            <a:pPr algn="ctr"/>
            <a:r>
              <a:rPr lang="en-IN" sz="1600" b="1" spc="-200" dirty="0">
                <a:solidFill>
                  <a:schemeClr val="tx1"/>
                </a:solidFill>
                <a:latin typeface="Times New Roman" panose="02020603050405020304" pitchFamily="18" charset="0"/>
                <a:cs typeface="Times New Roman" panose="02020603050405020304" pitchFamily="18" charset="0"/>
              </a:rPr>
              <a:t>NIKHIL</a:t>
            </a:r>
            <a:endParaRPr lang="en-IN" sz="1600" b="1" spc="-195" dirty="0">
              <a:solidFill>
                <a:schemeClr val="tx1"/>
              </a:solidFill>
              <a:latin typeface="Times New Roman" panose="02020603050405020304" pitchFamily="18" charset="0"/>
              <a:cs typeface="Times New Roman" panose="02020603050405020304" pitchFamily="18" charset="0"/>
            </a:endParaRPr>
          </a:p>
          <a:p>
            <a:pPr algn="ctr"/>
            <a:r>
              <a:rPr lang="en-IN" sz="1600" b="1" spc="-15" dirty="0">
                <a:solidFill>
                  <a:schemeClr val="tx1"/>
                </a:solidFill>
                <a:latin typeface="Times New Roman" panose="02020603050405020304" pitchFamily="18" charset="0"/>
                <a:cs typeface="Times New Roman" panose="02020603050405020304" pitchFamily="18" charset="0"/>
              </a:rPr>
              <a:t>Scrum </a:t>
            </a:r>
            <a:r>
              <a:rPr lang="en-IN" sz="1600" b="1" spc="-260" dirty="0">
                <a:solidFill>
                  <a:schemeClr val="tx1"/>
                </a:solidFill>
                <a:latin typeface="Times New Roman" panose="02020603050405020304" pitchFamily="18" charset="0"/>
                <a:cs typeface="Times New Roman" panose="02020603050405020304" pitchFamily="18" charset="0"/>
              </a:rPr>
              <a:t> </a:t>
            </a:r>
            <a:r>
              <a:rPr lang="en-IN" sz="1600" b="1" spc="-40" dirty="0">
                <a:solidFill>
                  <a:schemeClr val="tx1"/>
                </a:solidFill>
                <a:latin typeface="Times New Roman" panose="02020603050405020304" pitchFamily="18" charset="0"/>
                <a:cs typeface="Times New Roman" panose="02020603050405020304" pitchFamily="18" charset="0"/>
              </a:rPr>
              <a:t>master &amp;</a:t>
            </a:r>
          </a:p>
          <a:p>
            <a:pPr algn="ctr"/>
            <a:r>
              <a:rPr lang="en-IN" sz="1600" b="1" spc="-40" dirty="0">
                <a:solidFill>
                  <a:schemeClr val="tx1"/>
                </a:solidFill>
                <a:latin typeface="Times New Roman" panose="02020603050405020304" pitchFamily="18" charset="0"/>
                <a:cs typeface="Times New Roman" panose="02020603050405020304" pitchFamily="18" charset="0"/>
              </a:rPr>
              <a:t>QUALITY ANALYST</a:t>
            </a:r>
            <a:endParaRPr lang="en-IN" sz="1600" b="1" dirty="0">
              <a:solidFill>
                <a:schemeClr val="tx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5B45611-1D93-DF17-AC0C-A8FBFADE32B7}"/>
              </a:ext>
            </a:extLst>
          </p:cNvPr>
          <p:cNvSpPr txBox="1"/>
          <p:nvPr/>
        </p:nvSpPr>
        <p:spPr>
          <a:xfrm>
            <a:off x="4372200" y="3804131"/>
            <a:ext cx="4572000" cy="657424"/>
          </a:xfrm>
          <a:prstGeom prst="rect">
            <a:avLst/>
          </a:prstGeom>
          <a:noFill/>
        </p:spPr>
        <p:txBody>
          <a:bodyPr wrap="square">
            <a:spAutoFit/>
          </a:bodyPr>
          <a:lstStyle/>
          <a:p>
            <a:pPr marL="12700" marR="5080" indent="12065" algn="ctr">
              <a:lnSpc>
                <a:spcPct val="117100"/>
              </a:lnSpc>
              <a:spcBef>
                <a:spcPts val="91"/>
              </a:spcBef>
            </a:pPr>
            <a:r>
              <a:rPr lang="en-US" sz="1600" b="1" spc="-55" dirty="0" err="1">
                <a:solidFill>
                  <a:schemeClr val="tx1"/>
                </a:solidFill>
                <a:latin typeface="Times New Roman" panose="02020603050405020304" pitchFamily="18" charset="0"/>
                <a:cs typeface="Times New Roman" panose="02020603050405020304" pitchFamily="18" charset="0"/>
              </a:rPr>
              <a:t>Bharadwaj</a:t>
            </a:r>
            <a:r>
              <a:rPr lang="en-US" sz="1600" b="1" spc="-195" dirty="0" err="1">
                <a:solidFill>
                  <a:schemeClr val="tx1"/>
                </a:solidFill>
                <a:latin typeface="Times New Roman" panose="02020603050405020304" pitchFamily="18" charset="0"/>
                <a:cs typeface="Times New Roman" panose="02020603050405020304" pitchFamily="18" charset="0"/>
              </a:rPr>
              <a:t>a</a:t>
            </a:r>
            <a:endParaRPr lang="en-US" sz="1600" b="1" spc="465" dirty="0">
              <a:solidFill>
                <a:schemeClr val="tx1"/>
              </a:solidFill>
              <a:latin typeface="Times New Roman" panose="02020603050405020304" pitchFamily="18" charset="0"/>
              <a:cs typeface="Times New Roman" panose="02020603050405020304" pitchFamily="18" charset="0"/>
            </a:endParaRPr>
          </a:p>
          <a:p>
            <a:pPr marL="12700" marR="5080" indent="12065" algn="ctr">
              <a:lnSpc>
                <a:spcPct val="117100"/>
              </a:lnSpc>
              <a:spcBef>
                <a:spcPts val="91"/>
              </a:spcBef>
            </a:pPr>
            <a:r>
              <a:rPr lang="en-US" sz="1600" b="1" spc="-80" dirty="0">
                <a:solidFill>
                  <a:schemeClr val="tx1"/>
                </a:solidFill>
                <a:latin typeface="Times New Roman" panose="02020603050405020304" pitchFamily="18" charset="0"/>
                <a:cs typeface="Times New Roman" panose="02020603050405020304" pitchFamily="18" charset="0"/>
              </a:rPr>
              <a:t>Developer</a:t>
            </a:r>
            <a:endParaRPr 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9424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8" name="TextBox 7">
            <a:extLst>
              <a:ext uri="{FF2B5EF4-FFF2-40B4-BE49-F238E27FC236}">
                <a16:creationId xmlns:a16="http://schemas.microsoft.com/office/drawing/2014/main" id="{3D309D58-D8ED-DAA7-167B-B28FF9274668}"/>
              </a:ext>
            </a:extLst>
          </p:cNvPr>
          <p:cNvSpPr txBox="1"/>
          <p:nvPr/>
        </p:nvSpPr>
        <p:spPr>
          <a:xfrm>
            <a:off x="2185590" y="-131684"/>
            <a:ext cx="4772819" cy="1077218"/>
          </a:xfrm>
          <a:prstGeom prst="rect">
            <a:avLst/>
          </a:prstGeom>
          <a:noFill/>
        </p:spPr>
        <p:txBody>
          <a:bodyPr wrap="square">
            <a:spAutoFit/>
          </a:bodyPr>
          <a:lstStyle/>
          <a:p>
            <a:r>
              <a:rPr lang="en-US" sz="3200" b="1" dirty="0">
                <a:solidFill>
                  <a:schemeClr val="tx1"/>
                </a:solidFill>
                <a:latin typeface="Times New Roman" panose="02020603050405020304" pitchFamily="18" charset="0"/>
                <a:cs typeface="Times New Roman" panose="02020603050405020304" pitchFamily="18" charset="0"/>
              </a:rPr>
              <a:t>App Screenshot</a:t>
            </a:r>
            <a:endParaRPr lang="en-IN" sz="32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FC25C26B-FC9B-043A-2BA7-CE91DAEB64FD}"/>
              </a:ext>
            </a:extLst>
          </p:cNvPr>
          <p:cNvSpPr>
            <a:spLocks noChangeArrowheads="1"/>
          </p:cNvSpPr>
          <p:nvPr/>
        </p:nvSpPr>
        <p:spPr bwMode="auto">
          <a:xfrm>
            <a:off x="49265" y="323120"/>
            <a:ext cx="25453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Feedback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6FA93191-5150-4F4B-0D7A-9016791943A5}"/>
              </a:ext>
            </a:extLst>
          </p:cNvPr>
          <p:cNvSpPr>
            <a:spLocks noChangeArrowheads="1"/>
          </p:cNvSpPr>
          <p:nvPr/>
        </p:nvSpPr>
        <p:spPr bwMode="auto">
          <a:xfrm>
            <a:off x="1418477" y="4696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D2C8C0AF-CE0A-2C15-5908-683B4D88DA46}"/>
              </a:ext>
            </a:extLst>
          </p:cNvPr>
          <p:cNvPicPr>
            <a:picLocks noChangeAspect="1"/>
          </p:cNvPicPr>
          <p:nvPr/>
        </p:nvPicPr>
        <p:blipFill rotWithShape="1">
          <a:blip r:embed="rId3"/>
          <a:srcRect r="1704"/>
          <a:stretch/>
        </p:blipFill>
        <p:spPr>
          <a:xfrm>
            <a:off x="0" y="772161"/>
            <a:ext cx="9144000" cy="4371339"/>
          </a:xfrm>
          <a:prstGeom prst="rect">
            <a:avLst/>
          </a:prstGeom>
        </p:spPr>
      </p:pic>
    </p:spTree>
    <p:extLst>
      <p:ext uri="{BB962C8B-B14F-4D97-AF65-F5344CB8AC3E}">
        <p14:creationId xmlns:p14="http://schemas.microsoft.com/office/powerpoint/2010/main" val="2541001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9" name="Picture 8">
            <a:extLst>
              <a:ext uri="{FF2B5EF4-FFF2-40B4-BE49-F238E27FC236}">
                <a16:creationId xmlns:a16="http://schemas.microsoft.com/office/drawing/2014/main" id="{91076D7A-3185-2709-56B6-EA11A12F95B0}"/>
              </a:ext>
            </a:extLst>
          </p:cNvPr>
          <p:cNvPicPr>
            <a:picLocks noChangeAspect="1"/>
          </p:cNvPicPr>
          <p:nvPr/>
        </p:nvPicPr>
        <p:blipFill>
          <a:blip r:embed="rId3"/>
          <a:stretch>
            <a:fillRect/>
          </a:stretch>
        </p:blipFill>
        <p:spPr>
          <a:xfrm>
            <a:off x="0" y="0"/>
            <a:ext cx="9144000" cy="5143500"/>
          </a:xfrm>
          <a:prstGeom prst="rect">
            <a:avLst/>
          </a:prstGeom>
          <a:solidFill>
            <a:schemeClr val="accent4">
              <a:lumMod val="75000"/>
              <a:alpha val="21000"/>
            </a:schemeClr>
          </a:solidFill>
        </p:spPr>
      </p:pic>
      <p:sp>
        <p:nvSpPr>
          <p:cNvPr id="11" name="TextBox 10">
            <a:extLst>
              <a:ext uri="{FF2B5EF4-FFF2-40B4-BE49-F238E27FC236}">
                <a16:creationId xmlns:a16="http://schemas.microsoft.com/office/drawing/2014/main" id="{4C740C86-243C-271A-6684-B8247EE1D5F3}"/>
              </a:ext>
            </a:extLst>
          </p:cNvPr>
          <p:cNvSpPr txBox="1"/>
          <p:nvPr/>
        </p:nvSpPr>
        <p:spPr>
          <a:xfrm>
            <a:off x="3161674" y="0"/>
            <a:ext cx="4664596" cy="707886"/>
          </a:xfrm>
          <a:prstGeom prst="rect">
            <a:avLst/>
          </a:prstGeom>
          <a:noFill/>
        </p:spPr>
        <p:txBody>
          <a:bodyPr wrap="square">
            <a:spAutoFit/>
          </a:bodyPr>
          <a:lstStyle/>
          <a:p>
            <a:r>
              <a:rPr lang="en-US" sz="4000" b="1" dirty="0">
                <a:solidFill>
                  <a:schemeClr val="tx1"/>
                </a:solidFill>
                <a:latin typeface="Times New Roman" panose="02020603050405020304" pitchFamily="18" charset="0"/>
                <a:cs typeface="Times New Roman" panose="02020603050405020304" pitchFamily="18" charset="0"/>
              </a:rPr>
              <a:t>API</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 name="Picture 3">
            <a:extLst>
              <a:ext uri="{FF2B5EF4-FFF2-40B4-BE49-F238E27FC236}">
                <a16:creationId xmlns:a16="http://schemas.microsoft.com/office/drawing/2014/main" id="{00D76692-DA0B-EFC8-D44B-02284BDE8632}"/>
              </a:ext>
            </a:extLst>
          </p:cNvPr>
          <p:cNvPicPr>
            <a:picLocks noChangeAspect="1"/>
          </p:cNvPicPr>
          <p:nvPr/>
        </p:nvPicPr>
        <p:blipFill>
          <a:blip r:embed="rId3"/>
          <a:stretch>
            <a:fillRect/>
          </a:stretch>
        </p:blipFill>
        <p:spPr>
          <a:xfrm>
            <a:off x="7467455" y="0"/>
            <a:ext cx="1676545" cy="754445"/>
          </a:xfrm>
          <a:prstGeom prst="rect">
            <a:avLst/>
          </a:prstGeom>
        </p:spPr>
      </p:pic>
      <p:sp>
        <p:nvSpPr>
          <p:cNvPr id="5" name="Text Placeholder 7">
            <a:extLst>
              <a:ext uri="{FF2B5EF4-FFF2-40B4-BE49-F238E27FC236}">
                <a16:creationId xmlns:a16="http://schemas.microsoft.com/office/drawing/2014/main" id="{89CF761E-D377-A58A-5FA6-2F8924F2B4C9}"/>
              </a:ext>
            </a:extLst>
          </p:cNvPr>
          <p:cNvSpPr txBox="1">
            <a:spLocks/>
          </p:cNvSpPr>
          <p:nvPr/>
        </p:nvSpPr>
        <p:spPr>
          <a:xfrm>
            <a:off x="1907540" y="54011"/>
            <a:ext cx="4932040" cy="4229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latin typeface="Times New Roman" panose="02020603050405020304" pitchFamily="18" charset="0"/>
                <a:cs typeface="Times New Roman" panose="02020603050405020304" pitchFamily="18" charset="0"/>
              </a:rPr>
              <a:t>GITHUB LINK</a:t>
            </a:r>
          </a:p>
        </p:txBody>
      </p:sp>
      <p:sp>
        <p:nvSpPr>
          <p:cNvPr id="6" name="TextBox 5">
            <a:extLst>
              <a:ext uri="{FF2B5EF4-FFF2-40B4-BE49-F238E27FC236}">
                <a16:creationId xmlns:a16="http://schemas.microsoft.com/office/drawing/2014/main" id="{DF95C28F-BCCB-1663-BCD4-3F72A1B925F8}"/>
              </a:ext>
            </a:extLst>
          </p:cNvPr>
          <p:cNvSpPr txBox="1"/>
          <p:nvPr/>
        </p:nvSpPr>
        <p:spPr>
          <a:xfrm>
            <a:off x="674370" y="3951640"/>
            <a:ext cx="5340537" cy="714939"/>
          </a:xfrm>
          <a:prstGeom prst="rect">
            <a:avLst/>
          </a:prstGeom>
          <a:noFill/>
        </p:spPr>
        <p:txBody>
          <a:bodyPr wrap="square">
            <a:spAutoFit/>
          </a:bodyPr>
          <a:lstStyle/>
          <a:p>
            <a:pPr marL="12700" marR="5080" algn="ctr">
              <a:lnSpc>
                <a:spcPct val="116100"/>
              </a:lnSpc>
              <a:spcBef>
                <a:spcPts val="95"/>
              </a:spcBef>
            </a:pPr>
            <a:r>
              <a:rPr lang="en-IN" sz="1800" b="1" dirty="0">
                <a:solidFill>
                  <a:schemeClr val="tx1"/>
                </a:solidFill>
                <a:latin typeface="Tahoma"/>
                <a:cs typeface="Tahoma"/>
                <a:hlinkClick r:id="rId4">
                  <a:extLst>
                    <a:ext uri="{A12FA001-AC4F-418D-AE19-62706E023703}">
                      <ahyp:hlinkClr xmlns:ahyp="http://schemas.microsoft.com/office/drawing/2018/hyperlinkcolor" val="tx"/>
                    </a:ext>
                  </a:extLst>
                </a:hlinkClick>
              </a:rPr>
              <a:t>https://github.com/htmw/2023S-Team1</a:t>
            </a:r>
            <a:endParaRPr lang="en-IN" sz="1800" b="1" dirty="0">
              <a:solidFill>
                <a:schemeClr val="tx1"/>
              </a:solidFill>
              <a:latin typeface="Tahoma"/>
              <a:cs typeface="Tahoma"/>
            </a:endParaRPr>
          </a:p>
          <a:p>
            <a:pPr marL="12700" marR="5080" algn="ctr">
              <a:lnSpc>
                <a:spcPct val="116100"/>
              </a:lnSpc>
              <a:spcBef>
                <a:spcPts val="95"/>
              </a:spcBef>
            </a:pPr>
            <a:endParaRPr lang="en-IN" sz="1800" b="1" dirty="0">
              <a:solidFill>
                <a:srgbClr val="0070C0"/>
              </a:solidFill>
              <a:latin typeface="Tahoma"/>
              <a:cs typeface="Tahoma"/>
            </a:endParaRPr>
          </a:p>
        </p:txBody>
      </p:sp>
      <p:pic>
        <p:nvPicPr>
          <p:cNvPr id="1026" name="Picture 2" descr="GitHub logo landscape transparent PNG - StickPNG">
            <a:extLst>
              <a:ext uri="{FF2B5EF4-FFF2-40B4-BE49-F238E27FC236}">
                <a16:creationId xmlns:a16="http://schemas.microsoft.com/office/drawing/2014/main" id="{42DFF7C8-F48E-87B6-5096-C13F7DEC2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347" y="1074420"/>
            <a:ext cx="5040560" cy="2600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3" name="TextBox 2">
            <a:extLst>
              <a:ext uri="{FF2B5EF4-FFF2-40B4-BE49-F238E27FC236}">
                <a16:creationId xmlns:a16="http://schemas.microsoft.com/office/drawing/2014/main" id="{F22A2EA2-D5C0-0E3F-9DA7-01C3ECB33CF6}"/>
              </a:ext>
            </a:extLst>
          </p:cNvPr>
          <p:cNvSpPr txBox="1"/>
          <p:nvPr/>
        </p:nvSpPr>
        <p:spPr>
          <a:xfrm>
            <a:off x="825506" y="-57704"/>
            <a:ext cx="5740400" cy="584775"/>
          </a:xfrm>
          <a:prstGeom prst="rect">
            <a:avLst/>
          </a:prstGeom>
          <a:noFill/>
        </p:spPr>
        <p:txBody>
          <a:bodyPr wrap="square">
            <a:spAutoFit/>
          </a:bodyPr>
          <a:lstStyle/>
          <a:p>
            <a:pPr marL="0" indent="0">
              <a:buNone/>
            </a:pPr>
            <a:r>
              <a:rPr lang="en-US" sz="3200" b="1" dirty="0">
                <a:solidFill>
                  <a:schemeClr val="tx1"/>
                </a:solidFill>
                <a:latin typeface="Times New Roman" panose="02020603050405020304" pitchFamily="18" charset="0"/>
                <a:cs typeface="Times New Roman" panose="02020603050405020304" pitchFamily="18" charset="0"/>
              </a:rPr>
              <a:t>PROJECT DEMO SPRINT 4</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63604B9-69C8-4642-F678-559A99020B2A}"/>
              </a:ext>
            </a:extLst>
          </p:cNvPr>
          <p:cNvSpPr>
            <a:spLocks noChangeArrowheads="1"/>
          </p:cNvSpPr>
          <p:nvPr/>
        </p:nvSpPr>
        <p:spPr bwMode="auto">
          <a:xfrm>
            <a:off x="41922" y="444477"/>
            <a:ext cx="53964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Live </a:t>
            </a:r>
            <a:r>
              <a:rPr lang="en-US" alt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pplication Demo:</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1" descr="Graphical user interface, text&#10;&#10;Description automatically generated">
            <a:extLst>
              <a:ext uri="{FF2B5EF4-FFF2-40B4-BE49-F238E27FC236}">
                <a16:creationId xmlns:a16="http://schemas.microsoft.com/office/drawing/2014/main" id="{2B578BB5-45F2-C0A3-FE36-0264E474A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8691"/>
            <a:ext cx="9144000" cy="41947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56A6928-3D48-E568-E2FC-28741FEC3AE7}"/>
              </a:ext>
            </a:extLst>
          </p:cNvPr>
          <p:cNvSpPr>
            <a:spLocks noChangeArrowheads="1"/>
          </p:cNvSpPr>
          <p:nvPr/>
        </p:nvSpPr>
        <p:spPr bwMode="auto">
          <a:xfrm>
            <a:off x="1044440" y="49088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90178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2" name="Title 1">
            <a:extLst>
              <a:ext uri="{FF2B5EF4-FFF2-40B4-BE49-F238E27FC236}">
                <a16:creationId xmlns:a16="http://schemas.microsoft.com/office/drawing/2014/main" id="{2F5D37C9-9959-C84A-B524-0F679208D19E}"/>
              </a:ext>
            </a:extLst>
          </p:cNvPr>
          <p:cNvSpPr>
            <a:spLocks noGrp="1"/>
          </p:cNvSpPr>
          <p:nvPr>
            <p:ph type="ctrTitle"/>
          </p:nvPr>
        </p:nvSpPr>
        <p:spPr>
          <a:xfrm>
            <a:off x="1143000" y="386382"/>
            <a:ext cx="6858000" cy="2702314"/>
          </a:xfrm>
        </p:spPr>
        <p:txBody>
          <a:bodyPr/>
          <a:lstStyle/>
          <a:p>
            <a:endParaRPr lang="en-IN" dirty="0"/>
          </a:p>
        </p:txBody>
      </p:sp>
      <p:sp>
        <p:nvSpPr>
          <p:cNvPr id="4" name="Subtitle 3">
            <a:extLst>
              <a:ext uri="{FF2B5EF4-FFF2-40B4-BE49-F238E27FC236}">
                <a16:creationId xmlns:a16="http://schemas.microsoft.com/office/drawing/2014/main" id="{1E12D0C4-016C-C03C-F53F-0E864053BF1A}"/>
              </a:ext>
            </a:extLst>
          </p:cNvPr>
          <p:cNvSpPr>
            <a:spLocks noGrp="1"/>
          </p:cNvSpPr>
          <p:nvPr>
            <p:ph type="subTitle" idx="1"/>
          </p:nvPr>
        </p:nvSpPr>
        <p:spPr/>
        <p:txBody>
          <a:bodyPr/>
          <a:lstStyle/>
          <a:p>
            <a:endParaRPr lang="en-IN" dirty="0"/>
          </a:p>
        </p:txBody>
      </p:sp>
      <p:pic>
        <p:nvPicPr>
          <p:cNvPr id="2050" name="Picture 2" descr="Millennium Summit | United Nations">
            <a:extLst>
              <a:ext uri="{FF2B5EF4-FFF2-40B4-BE49-F238E27FC236}">
                <a16:creationId xmlns:a16="http://schemas.microsoft.com/office/drawing/2014/main" id="{C21D89EF-9943-17F7-DB9E-4D765F339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C389D2-DC07-68E2-E74A-228EC50071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4" name="Text Placeholder 1">
            <a:extLst>
              <a:ext uri="{FF2B5EF4-FFF2-40B4-BE49-F238E27FC236}">
                <a16:creationId xmlns:a16="http://schemas.microsoft.com/office/drawing/2014/main" id="{31C3C3ED-2A9B-2A10-0E01-2A5CAD269E57}"/>
              </a:ext>
            </a:extLst>
          </p:cNvPr>
          <p:cNvSpPr txBox="1">
            <a:spLocks/>
          </p:cNvSpPr>
          <p:nvPr/>
        </p:nvSpPr>
        <p:spPr>
          <a:xfrm>
            <a:off x="614362" y="157163"/>
            <a:ext cx="8123237" cy="88531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IMPROVEMENTS MADE FROM PROFESSOR'S FEEDBACK</a:t>
            </a:r>
            <a:endParaRPr lang="ko-KR" alt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7B238C9-0964-1A96-CE33-E292EE7B9072}"/>
              </a:ext>
            </a:extLst>
          </p:cNvPr>
          <p:cNvSpPr txBox="1"/>
          <p:nvPr/>
        </p:nvSpPr>
        <p:spPr>
          <a:xfrm>
            <a:off x="135731" y="1404897"/>
            <a:ext cx="6143625" cy="3046988"/>
          </a:xfrm>
          <a:prstGeom prst="rect">
            <a:avLst/>
          </a:prstGeom>
          <a:noFill/>
        </p:spPr>
        <p:txBody>
          <a:bodyPr wrap="square">
            <a:spAutoFit/>
          </a:bodyPr>
          <a:lstStyle/>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Improvements from Professor's feedback slide can be listed by using bullet points making it more visible to the user.</a:t>
            </a:r>
          </a:p>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Change the MVP slide introductory image. The image does not show MVP.</a:t>
            </a:r>
          </a:p>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Conceptual Architecture Diagram can be improved by showing what technologies at which step they are being used. </a:t>
            </a:r>
          </a:p>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No need for the "Place" column in the presentation.  In Backlog the team just needs to show the last sprint backlog in this case Sprint 3.</a:t>
            </a:r>
          </a:p>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Sprint 1 does not need any kind of metrics.</a:t>
            </a:r>
          </a:p>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The same Burndown chart was being used in Sprint 2. Every sprint has different burndown charts. </a:t>
            </a:r>
          </a:p>
          <a:p>
            <a:pPr marL="342900" indent="-342900">
              <a:buBlip>
                <a:blip r:embed="rId2">
                  <a:extLst>
                    <a:ext uri="{837473B0-CC2E-450A-ABE3-18F120FF3D39}">
                      <a1611:picAttrSrcUrl xmlns:a1611="http://schemas.microsoft.com/office/drawing/2016/11/main" r:id="rId3"/>
                    </a:ext>
                  </a:extLst>
                </a:blip>
              </a:buBlip>
            </a:pPr>
            <a:r>
              <a:rPr lang="en-US" sz="1600" dirty="0">
                <a:latin typeface="Times New Roman" panose="02020603050405020304" pitchFamily="18" charset="0"/>
                <a:cs typeface="Times New Roman" panose="02020603050405020304" pitchFamily="18" charset="0"/>
              </a:rPr>
              <a:t>The team needs to work more on Retrospective. </a:t>
            </a:r>
            <a:endParaRPr lang="en-IN" sz="1600" dirty="0">
              <a:latin typeface="Times New Roman" panose="02020603050405020304" pitchFamily="18" charset="0"/>
              <a:cs typeface="Times New Roman" panose="02020603050405020304" pitchFamily="18" charset="0"/>
            </a:endParaRPr>
          </a:p>
        </p:txBody>
      </p:sp>
      <p:sp>
        <p:nvSpPr>
          <p:cNvPr id="6" name="AutoShape 2">
            <a:extLst>
              <a:ext uri="{FF2B5EF4-FFF2-40B4-BE49-F238E27FC236}">
                <a16:creationId xmlns:a16="http://schemas.microsoft.com/office/drawing/2014/main" id="{FFE3B988-CCD4-0A52-F94C-1C3BA70CAA3D}"/>
              </a:ext>
            </a:extLst>
          </p:cNvPr>
          <p:cNvSpPr>
            <a:spLocks noChangeAspect="1" noChangeArrowheads="1"/>
          </p:cNvSpPr>
          <p:nvPr/>
        </p:nvSpPr>
        <p:spPr bwMode="auto">
          <a:xfrm>
            <a:off x="1249680" y="1584960"/>
            <a:ext cx="2002790" cy="20027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3" name="AutoShape 2" descr="Feedback Stock Photos, Royalty Free Feedback Images | Depositphotos">
            <a:extLst>
              <a:ext uri="{FF2B5EF4-FFF2-40B4-BE49-F238E27FC236}">
                <a16:creationId xmlns:a16="http://schemas.microsoft.com/office/drawing/2014/main" id="{9057C03C-DDA6-AC07-67A6-03CE384376A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Giving Feedback That Matters - Peoplethink">
            <a:extLst>
              <a:ext uri="{FF2B5EF4-FFF2-40B4-BE49-F238E27FC236}">
                <a16:creationId xmlns:a16="http://schemas.microsoft.com/office/drawing/2014/main" id="{0A5D1112-3336-F2BD-CBB5-B9B0B6A4D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356" y="1042476"/>
            <a:ext cx="2728913" cy="3646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99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37D5C1-B9BE-B1F3-EC42-B668E07A5A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5" name="Text Placeholder 1">
            <a:extLst>
              <a:ext uri="{FF2B5EF4-FFF2-40B4-BE49-F238E27FC236}">
                <a16:creationId xmlns:a16="http://schemas.microsoft.com/office/drawing/2014/main" id="{91CA50B0-B7FE-0E2E-A1A3-9A5C67DF244C}"/>
              </a:ext>
            </a:extLst>
          </p:cNvPr>
          <p:cNvSpPr txBox="1">
            <a:spLocks/>
          </p:cNvSpPr>
          <p:nvPr/>
        </p:nvSpPr>
        <p:spPr>
          <a:xfrm>
            <a:off x="1728789" y="121443"/>
            <a:ext cx="5186362" cy="5760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C9649EC-F7A1-13FA-75F6-EF733B025277}"/>
              </a:ext>
            </a:extLst>
          </p:cNvPr>
          <p:cNvSpPr txBox="1"/>
          <p:nvPr/>
        </p:nvSpPr>
        <p:spPr>
          <a:xfrm>
            <a:off x="2764631" y="1421606"/>
            <a:ext cx="5672138" cy="3539430"/>
          </a:xfrm>
          <a:prstGeom prst="rect">
            <a:avLst/>
          </a:prstGeom>
          <a:noFill/>
        </p:spPr>
        <p:txBody>
          <a:bodyPr wrap="square">
            <a:spAutoFit/>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Over the last two years, Social Distancing has become increasingly prevalent as a part of the Covid-19 pandemic outbreak. According to international health authorities, interpersonal communication is the principal primary contributor to the pandemic's spread. To avoid the spreading, it is therefore necessary to maintain the necessary spacing with some effort. In addition, developing an automated Contact Detection step that secures privacy would be beneficial to prevent further infection. Today's smartphones are not just for communication; they can also detect numerous characteristics of their environment (movement, proximity, orientation, etc.). In addition, now a days practically everyone utilizes a smartphone. Reflect on these facts The issue is resolved by a mobile app that can notify users when it detects that a person is approaching from a closer distance than is advised.</a:t>
            </a:r>
          </a:p>
        </p:txBody>
      </p:sp>
      <p:pic>
        <p:nvPicPr>
          <p:cNvPr id="3082" name="Picture 10" descr="Man Question Mark Silhouette - Free image on Pixabay">
            <a:extLst>
              <a:ext uri="{FF2B5EF4-FFF2-40B4-BE49-F238E27FC236}">
                <a16:creationId xmlns:a16="http://schemas.microsoft.com/office/drawing/2014/main" id="{848BE0C6-B616-65D6-26D1-75078E5EE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 y="1219201"/>
            <a:ext cx="2500313" cy="380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5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9" name="Text Placeholder 1">
            <a:extLst>
              <a:ext uri="{FF2B5EF4-FFF2-40B4-BE49-F238E27FC236}">
                <a16:creationId xmlns:a16="http://schemas.microsoft.com/office/drawing/2014/main" id="{9BBB1DBE-85A0-0A12-EEF4-36A6955A7D6E}"/>
              </a:ext>
            </a:extLst>
          </p:cNvPr>
          <p:cNvSpPr txBox="1">
            <a:spLocks/>
          </p:cNvSpPr>
          <p:nvPr/>
        </p:nvSpPr>
        <p:spPr>
          <a:xfrm>
            <a:off x="1864519" y="97497"/>
            <a:ext cx="4614861" cy="75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DESCRIPTION</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383E35AE-215D-2E60-67F9-F8F0008B3039}"/>
              </a:ext>
            </a:extLst>
          </p:cNvPr>
          <p:cNvSpPr txBox="1">
            <a:spLocks/>
          </p:cNvSpPr>
          <p:nvPr/>
        </p:nvSpPr>
        <p:spPr>
          <a:xfrm>
            <a:off x="2979684" y="851942"/>
            <a:ext cx="5908728" cy="2829306"/>
          </a:xfrm>
          <a:prstGeom prst="rect">
            <a:avLst/>
          </a:prstGeom>
          <a:no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Times New Roman" panose="02020603050405020304" pitchFamily="18" charset="0"/>
                <a:ea typeface="Times New Roman" panose="02020603050405020304" pitchFamily="18" charset="0"/>
                <a:cs typeface="Times New Roman" panose="02020603050405020304" pitchFamily="18" charset="0"/>
              </a:rPr>
              <a:t>Our product is focused on COVID-19 safety Protocols. It is designed to ensure that people are adhering to social distancing guidelines. Ultimately, it can help make people and the community safer from the virus . This is a tracking app that uses a smartphone's GPS and Bluetooth features to track COVID-19 case. Bluetooth technology enables users to assess their risk of being exposed to the COVID-19 virus if they have been within six feet of a confirmed case. It is also able to detect specific locations that are deemed 'infected area’s through location data analysis, and crowd sourcing. this data so it is easily accessible for decision making purpose. The idea behind the app was to make people aware of their risk, and give them the tools to protect themselves from contracting the virus. We developed a product that would be a cost-effective measure for protecting profits and human life. The idea for our product is based on the idea of a "control" to prevent COVID-19 from spreading. It would be an app that uses Bluetooth and GPS capabilities to track COVID-19 cases and would also provide alerts in case it detects COVID-19 in an area. This product was designed to be inexpensive, effective, providing information necessary for the public's awareness of where the virus is being spread. We designed this app as incentive to prevent someone from spreading the virus as they are able to see how close they are getting near people who have contacted it.</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a:t>
            </a:r>
          </a:p>
        </p:txBody>
      </p:sp>
      <p:pic>
        <p:nvPicPr>
          <p:cNvPr id="4100" name="Picture 4" descr="5,973 Problem Statement Stock Photos and Images - 123RF">
            <a:extLst>
              <a:ext uri="{FF2B5EF4-FFF2-40B4-BE49-F238E27FC236}">
                <a16:creationId xmlns:a16="http://schemas.microsoft.com/office/drawing/2014/main" id="{DE25F19E-1BA9-A452-3CC5-6B99001AF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930224"/>
            <a:ext cx="2828925" cy="404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0513386326E54EAB9123EB634FDDB2" ma:contentTypeVersion="2" ma:contentTypeDescription="Create a new document." ma:contentTypeScope="" ma:versionID="cb57a8edb87374c98dcc8e862b52fa37">
  <xsd:schema xmlns:xsd="http://www.w3.org/2001/XMLSchema" xmlns:xs="http://www.w3.org/2001/XMLSchema" xmlns:p="http://schemas.microsoft.com/office/2006/metadata/properties" xmlns:ns3="8fc94104-06ef-4c47-a3e6-decf0482d7c2" targetNamespace="http://schemas.microsoft.com/office/2006/metadata/properties" ma:root="true" ma:fieldsID="d438b38a07a27c2ac9074dbeb788571a" ns3:_="">
    <xsd:import namespace="8fc94104-06ef-4c47-a3e6-decf0482d7c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c94104-06ef-4c47-a3e6-decf0482d7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F6431E-CA3D-4D2E-803A-CBAD23A40D49}">
  <ds:schemaRefs>
    <ds:schemaRef ds:uri="http://schemas.microsoft.com/office/infopath/2007/PartnerControls"/>
    <ds:schemaRef ds:uri="8fc94104-06ef-4c47-a3e6-decf0482d7c2"/>
    <ds:schemaRef ds:uri="http://purl.org/dc/dcmitype/"/>
    <ds:schemaRef ds:uri="http://www.w3.org/XML/1998/namespace"/>
    <ds:schemaRef ds:uri="http://purl.org/dc/elements/1.1/"/>
    <ds:schemaRef ds:uri="http://purl.org/dc/terms/"/>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01FA18C-4EED-4596-92DD-E353247525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c94104-06ef-4c47-a3e6-decf0482d7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F684E4-6E79-4DB1-A1D9-1DD9602DAA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1378</TotalTime>
  <Words>5032</Words>
  <Application>Microsoft Office PowerPoint</Application>
  <PresentationFormat>On-screen Show (16:9)</PresentationFormat>
  <Paragraphs>751</Paragraphs>
  <Slides>64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Times New Roman</vt:lpstr>
      <vt:lpstr>Roboto Condensed Light</vt:lpstr>
      <vt:lpstr>Arial</vt:lpstr>
      <vt:lpstr>Calibri</vt:lpstr>
      <vt:lpstr>Oswald</vt:lpstr>
      <vt:lpstr>Tahoma</vt:lpstr>
      <vt:lpstr>Wingdings</vt:lpstr>
      <vt:lpstr>News Cycle</vt:lpstr>
      <vt:lpstr>Jessica template</vt:lpstr>
      <vt:lpstr>PowerPoint Presentation</vt:lpstr>
      <vt:lpstr>PowerPoint Presentation</vt:lpstr>
      <vt:lpstr>AGENDA</vt:lpstr>
      <vt:lpstr>Covid-19 Safety Protocol Tracker</vt:lpstr>
      <vt:lpstr>TEAM MEMBER ROLES  </vt:lpstr>
      <vt:lpstr>TEAM MEMBER ROLES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MINIMAL VIABLE PRODUCT (MVP)  </vt:lpstr>
      <vt:lpstr>MINIMAL VIABLE PRODUCT (MVP)  </vt:lpstr>
      <vt:lpstr>MINIMAL VIABLE PRODUCT (MVP)  </vt:lpstr>
      <vt:lpstr>MINIMAL VIABLE PRODUCT (MVP)  </vt:lpstr>
      <vt:lpstr>PowerPoint Presentation</vt:lpstr>
      <vt:lpstr>ARCHITECTURE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Babu</dc:creator>
  <cp:lastModifiedBy>17PA1A0299</cp:lastModifiedBy>
  <cp:revision>8</cp:revision>
  <dcterms:modified xsi:type="dcterms:W3CDTF">2023-05-03T19:33:22Z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0x010100BB0513386326E54EAB9123EB634FDDB2</vt:lpwstr>
  </property>
</Properties>
</file>